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9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230" y="-103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7198-1A62-4686-8304-0F1C64C4391C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08BE8-7F68-4765-901F-C2D6EF030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32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69214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4691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4662139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 sz="3600"/>
            </a:lvl1pPr>
            <a:lvl2pPr rtl="0">
              <a:defRPr sz="3600"/>
            </a:lvl2pPr>
            <a:lvl3pPr rtl="0">
              <a:defRPr sz="3600"/>
            </a:lvl3pPr>
            <a:lvl4pPr rtl="0">
              <a:defRPr sz="3600"/>
            </a:lvl4pPr>
            <a:lvl5pPr rtl="0">
              <a:defRPr sz="3600"/>
            </a:lvl5pPr>
            <a:lvl6pPr rtl="0">
              <a:defRPr sz="3600"/>
            </a:lvl6pPr>
            <a:lvl7pPr rtl="0">
              <a:defRPr sz="3600"/>
            </a:lvl7pPr>
            <a:lvl8pPr rtl="0">
              <a:defRPr sz="3600"/>
            </a:lvl8pPr>
            <a:lvl9pPr rtl="0">
              <a:defRPr sz="3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1pPr>
            <a:lvl2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2pPr>
            <a:lvl3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3pPr>
            <a:lvl4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4pPr>
            <a:lvl5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5pPr>
            <a:lvl6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6pPr>
            <a:lvl7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7pPr>
            <a:lvl8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8pPr>
            <a:lvl9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5875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5845828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.socrativ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600" dirty="0" smtClean="0">
                <a:solidFill>
                  <a:srgbClr val="FFFFFF"/>
                </a:solidFill>
              </a:rPr>
              <a:t/>
            </a:r>
            <a:br>
              <a:rPr lang="en" sz="3600" dirty="0" smtClean="0">
                <a:solidFill>
                  <a:srgbClr val="FFFFFF"/>
                </a:solidFill>
              </a:rPr>
            </a:br>
            <a:r>
              <a:rPr lang="en" sz="3600" dirty="0" smtClean="0">
                <a:solidFill>
                  <a:srgbClr val="FFFFFF"/>
                </a:solidFill>
              </a:rPr>
              <a:t>What </a:t>
            </a:r>
            <a:r>
              <a:rPr lang="en" sz="3600" dirty="0">
                <a:solidFill>
                  <a:srgbClr val="FFFFFF"/>
                </a:solidFill>
              </a:rPr>
              <a:t>Makes for Great Virtual </a:t>
            </a:r>
            <a:r>
              <a:rPr lang="en" sz="3600" dirty="0" smtClean="0">
                <a:solidFill>
                  <a:srgbClr val="FFFFFF"/>
                </a:solidFill>
              </a:rPr>
              <a:t/>
            </a:r>
            <a:br>
              <a:rPr lang="en" sz="3600" dirty="0" smtClean="0">
                <a:solidFill>
                  <a:srgbClr val="FFFFFF"/>
                </a:solidFill>
              </a:rPr>
            </a:br>
            <a:r>
              <a:rPr lang="en" sz="3600" dirty="0" smtClean="0">
                <a:solidFill>
                  <a:srgbClr val="FFFFFF"/>
                </a:solidFill>
              </a:rPr>
              <a:t>Reference</a:t>
            </a:r>
            <a:r>
              <a:rPr lang="en" sz="3600" dirty="0">
                <a:solidFill>
                  <a:srgbClr val="FFFFFF"/>
                </a:solidFill>
              </a:rPr>
              <a:t>? </a:t>
            </a:r>
            <a:r>
              <a:rPr lang="en" sz="3600" dirty="0" smtClean="0">
                <a:solidFill>
                  <a:srgbClr val="FFFFFF"/>
                </a:solidFill>
              </a:rPr>
              <a:t/>
            </a:r>
            <a:br>
              <a:rPr lang="en" sz="3600" dirty="0" smtClean="0">
                <a:solidFill>
                  <a:srgbClr val="FFFFFF"/>
                </a:solidFill>
              </a:rPr>
            </a:br>
            <a:r>
              <a:rPr lang="en" sz="3600" dirty="0" smtClean="0">
                <a:solidFill>
                  <a:srgbClr val="FFFFFF"/>
                </a:solidFill>
              </a:rPr>
              <a:t>A </a:t>
            </a:r>
            <a:r>
              <a:rPr lang="en" sz="3600" dirty="0">
                <a:solidFill>
                  <a:srgbClr val="FFFFFF"/>
                </a:solidFill>
              </a:rPr>
              <a:t>Madlibs Method of Discovery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Suzanne Bernsten, Lansing Community College</a:t>
            </a:r>
          </a:p>
          <a:p>
            <a:pPr lvl="0" rtl="0">
              <a:buNone/>
            </a:pPr>
            <a:r>
              <a:rPr lang="en" sz="2400"/>
              <a:t>Rachel Minkin, Michigan State University</a:t>
            </a:r>
          </a:p>
          <a:p>
            <a:endParaRPr/>
          </a:p>
          <a:p>
            <a:pPr>
              <a:buNone/>
            </a:pPr>
            <a:r>
              <a:rPr lang="en" sz="2400"/>
              <a:t>#acrlmadlibs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How to Participate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547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Go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m.socrative.com</a:t>
            </a:r>
            <a:r>
              <a:rPr lang="en"/>
              <a:t> on a mobile device</a:t>
            </a:r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Type Room Number </a:t>
            </a:r>
            <a:r>
              <a:rPr lang="en" b="1"/>
              <a:t>820874</a:t>
            </a:r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Click on</a:t>
            </a:r>
            <a:r>
              <a:rPr lang="en" b="1"/>
              <a:t> Join Room</a:t>
            </a:r>
          </a:p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1048712" y="3428375"/>
            <a:ext cx="3933825" cy="26479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 smtClean="0"/>
              <a:t>Patron</a:t>
            </a:r>
            <a:endParaRPr lang="en" dirty="0"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500" dirty="0"/>
              <a:t>Note: Patron's screen name: George</a:t>
            </a:r>
          </a:p>
          <a:p>
            <a:endParaRPr sz="2500" dirty="0"/>
          </a:p>
          <a:p>
            <a:pPr>
              <a:buNone/>
            </a:pPr>
            <a:r>
              <a:rPr lang="en" sz="2500" dirty="0"/>
              <a:t>I'm doing research for my capstone paper </a:t>
            </a:r>
            <a:r>
              <a:rPr lang="en" sz="2500" dirty="0" smtClean="0"/>
              <a:t>and</a:t>
            </a:r>
          </a:p>
          <a:p>
            <a:pPr>
              <a:buNone/>
            </a:pPr>
            <a:r>
              <a:rPr lang="en" sz="2500" dirty="0" smtClean="0"/>
              <a:t>have </a:t>
            </a:r>
            <a:r>
              <a:rPr lang="en" sz="2500" dirty="0"/>
              <a:t>been unsuccessful. I don't think I'm </a:t>
            </a:r>
            <a:r>
              <a:rPr lang="en" sz="2500" dirty="0" smtClean="0"/>
              <a:t>using</a:t>
            </a:r>
          </a:p>
          <a:p>
            <a:pPr>
              <a:buNone/>
            </a:pPr>
            <a:r>
              <a:rPr lang="en" sz="2500" dirty="0" smtClean="0"/>
              <a:t>the </a:t>
            </a:r>
            <a:r>
              <a:rPr lang="en" sz="2500" dirty="0"/>
              <a:t>correct keywords. I'm trying to find </a:t>
            </a:r>
            <a:r>
              <a:rPr lang="en" sz="2500" dirty="0" smtClean="0"/>
              <a:t>papers</a:t>
            </a:r>
          </a:p>
          <a:p>
            <a:pPr>
              <a:buNone/>
            </a:pPr>
            <a:r>
              <a:rPr lang="en" sz="2500" dirty="0" smtClean="0"/>
              <a:t>on </a:t>
            </a:r>
            <a:r>
              <a:rPr lang="en" sz="2500" dirty="0"/>
              <a:t>cancer cluster investigations and </a:t>
            </a:r>
            <a:r>
              <a:rPr lang="en" sz="2500" dirty="0" smtClean="0"/>
              <a:t>the</a:t>
            </a:r>
          </a:p>
          <a:p>
            <a:pPr>
              <a:buNone/>
            </a:pPr>
            <a:r>
              <a:rPr lang="en" sz="2500" dirty="0" smtClean="0"/>
              <a:t>psychology </a:t>
            </a:r>
            <a:r>
              <a:rPr lang="en" sz="2500" dirty="0"/>
              <a:t>of why people answer the </a:t>
            </a:r>
            <a:r>
              <a:rPr lang="en" sz="2500" dirty="0" smtClean="0"/>
              <a:t>interview</a:t>
            </a:r>
          </a:p>
          <a:p>
            <a:pPr>
              <a:buNone/>
            </a:pPr>
            <a:r>
              <a:rPr lang="en" sz="2500" dirty="0" smtClean="0"/>
              <a:t>questions </a:t>
            </a:r>
            <a:r>
              <a:rPr lang="en" sz="2500" dirty="0"/>
              <a:t>as they do. How they come to </a:t>
            </a:r>
            <a:r>
              <a:rPr lang="en" sz="2500" dirty="0" smtClean="0"/>
              <a:t>the</a:t>
            </a:r>
          </a:p>
          <a:p>
            <a:pPr>
              <a:buNone/>
            </a:pPr>
            <a:r>
              <a:rPr lang="en" sz="2500" dirty="0" smtClean="0"/>
              <a:t>conclusions </a:t>
            </a:r>
            <a:r>
              <a:rPr lang="en" sz="2500" dirty="0"/>
              <a:t>they do about an investigation </a:t>
            </a:r>
            <a:r>
              <a:rPr lang="en" sz="2500" dirty="0" smtClean="0"/>
              <a:t>and</a:t>
            </a:r>
          </a:p>
          <a:p>
            <a:pPr>
              <a:buNone/>
            </a:pPr>
            <a:r>
              <a:rPr lang="en" sz="2500" dirty="0" smtClean="0"/>
              <a:t>how </a:t>
            </a:r>
            <a:r>
              <a:rPr lang="en" sz="2500" dirty="0"/>
              <a:t>that affects how they answer </a:t>
            </a:r>
            <a:r>
              <a:rPr lang="en" sz="2500" dirty="0" smtClean="0"/>
              <a:t>interview</a:t>
            </a:r>
          </a:p>
          <a:p>
            <a:pPr>
              <a:buNone/>
            </a:pPr>
            <a:r>
              <a:rPr lang="en" sz="2500" dirty="0" smtClean="0"/>
              <a:t>questions</a:t>
            </a:r>
            <a:r>
              <a:rPr lang="en" sz="2500" dirty="0"/>
              <a:t>? Do you have any suggestions?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Librarian Response &amp; Best Practice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Hello, George! I'm ***, a librarian at MSU. I am </a:t>
            </a:r>
            <a:endParaRPr lang="en" dirty="0" smtClean="0"/>
          </a:p>
          <a:p>
            <a:pPr lvl="0" rtl="0">
              <a:buNone/>
            </a:pPr>
            <a:r>
              <a:rPr lang="en" dirty="0" smtClean="0"/>
              <a:t>reading </a:t>
            </a:r>
            <a:r>
              <a:rPr lang="en" dirty="0"/>
              <a:t>your question and will be with you in </a:t>
            </a:r>
            <a:r>
              <a:rPr lang="en" dirty="0" smtClean="0"/>
              <a:t>a</a:t>
            </a:r>
          </a:p>
          <a:p>
            <a:pPr lvl="0" rtl="0">
              <a:buNone/>
            </a:pPr>
            <a:r>
              <a:rPr lang="en" dirty="0" smtClean="0"/>
              <a:t>moment</a:t>
            </a:r>
            <a:r>
              <a:rPr lang="en" dirty="0"/>
              <a:t>. </a:t>
            </a:r>
          </a:p>
          <a:p>
            <a:endParaRPr dirty="0"/>
          </a:p>
          <a:p>
            <a:pPr lvl="0" rtl="0">
              <a:buNone/>
            </a:pPr>
            <a:r>
              <a:rPr lang="en" dirty="0">
                <a:solidFill>
                  <a:schemeClr val="dk2"/>
                </a:solidFill>
              </a:rPr>
              <a:t>Best Practices</a:t>
            </a:r>
          </a:p>
          <a:p>
            <a:r>
              <a:rPr lang="en" dirty="0"/>
              <a:t>Send patron a scripted greeting which </a:t>
            </a:r>
            <a:r>
              <a:rPr lang="en" dirty="0" smtClean="0"/>
              <a:t>includes your </a:t>
            </a:r>
            <a:r>
              <a:rPr lang="en" dirty="0"/>
              <a:t>name, university, and a brief </a:t>
            </a:r>
            <a:r>
              <a:rPr lang="en" dirty="0" smtClean="0"/>
              <a:t>message letting </a:t>
            </a:r>
            <a:r>
              <a:rPr lang="en" dirty="0"/>
              <a:t>them know you will be ready to </a:t>
            </a:r>
            <a:r>
              <a:rPr lang="en" dirty="0" smtClean="0"/>
              <a:t>help them </a:t>
            </a:r>
            <a:r>
              <a:rPr lang="en" dirty="0"/>
              <a:t>soon.</a:t>
            </a:r>
          </a:p>
          <a:p>
            <a:r>
              <a:rPr lang="en" dirty="0"/>
              <a:t>Use the patron's name.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Patron</a:t>
            </a:r>
            <a:endParaRPr lang="en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200" dirty="0"/>
              <a:t>I was working on a Wilms tumor cluster investigation. </a:t>
            </a:r>
            <a:endParaRPr lang="en" sz="2200" dirty="0" smtClean="0"/>
          </a:p>
          <a:p>
            <a:pPr lvl="0" rtl="0">
              <a:buNone/>
            </a:pPr>
            <a:r>
              <a:rPr lang="en" sz="2200" dirty="0" smtClean="0"/>
              <a:t>During </a:t>
            </a:r>
            <a:r>
              <a:rPr lang="en" sz="2200" dirty="0"/>
              <a:t>the investigation, we had to interview </a:t>
            </a:r>
            <a:r>
              <a:rPr lang="en" sz="2200" dirty="0" smtClean="0"/>
              <a:t>the</a:t>
            </a:r>
          </a:p>
          <a:p>
            <a:pPr lvl="0" rtl="0">
              <a:buNone/>
            </a:pPr>
            <a:r>
              <a:rPr lang="en" sz="2200" dirty="0" smtClean="0"/>
              <a:t>families </a:t>
            </a:r>
            <a:r>
              <a:rPr lang="en" sz="2200" dirty="0"/>
              <a:t>affected by the cancer.  I noticed that </a:t>
            </a:r>
            <a:r>
              <a:rPr lang="en" sz="2200" dirty="0" smtClean="0"/>
              <a:t>the</a:t>
            </a:r>
          </a:p>
          <a:p>
            <a:pPr lvl="0" rtl="0">
              <a:buNone/>
            </a:pPr>
            <a:r>
              <a:rPr lang="en" sz="2200" dirty="0" smtClean="0"/>
              <a:t>interviewees </a:t>
            </a:r>
            <a:r>
              <a:rPr lang="en" sz="2200" dirty="0"/>
              <a:t>had already made up their minds as </a:t>
            </a:r>
            <a:r>
              <a:rPr lang="en" sz="2200" dirty="0" smtClean="0"/>
              <a:t>to</a:t>
            </a:r>
          </a:p>
          <a:p>
            <a:pPr lvl="0" rtl="0">
              <a:buNone/>
            </a:pPr>
            <a:r>
              <a:rPr lang="en" sz="2200" dirty="0" smtClean="0"/>
              <a:t>what </a:t>
            </a:r>
            <a:r>
              <a:rPr lang="en" sz="2200" dirty="0"/>
              <a:t>caused the cancer and it was evident, to me, </a:t>
            </a:r>
            <a:r>
              <a:rPr lang="en" sz="2200" dirty="0" smtClean="0"/>
              <a:t>that</a:t>
            </a:r>
          </a:p>
          <a:p>
            <a:pPr lvl="0" rtl="0">
              <a:buNone/>
            </a:pPr>
            <a:r>
              <a:rPr lang="en" sz="2200" dirty="0" smtClean="0"/>
              <a:t>they </a:t>
            </a:r>
            <a:r>
              <a:rPr lang="en" sz="2200" dirty="0"/>
              <a:t>would tailor their answers to fit this belief.  I want </a:t>
            </a:r>
            <a:endParaRPr lang="en" sz="2200" dirty="0" smtClean="0"/>
          </a:p>
          <a:p>
            <a:pPr lvl="0" rtl="0">
              <a:buNone/>
            </a:pPr>
            <a:r>
              <a:rPr lang="en" sz="2200" dirty="0" smtClean="0"/>
              <a:t>to </a:t>
            </a:r>
            <a:r>
              <a:rPr lang="en" sz="2200" dirty="0"/>
              <a:t>write about the psychology behind that.  How </a:t>
            </a:r>
            <a:r>
              <a:rPr lang="en" sz="2200" dirty="0" smtClean="0"/>
              <a:t>they</a:t>
            </a:r>
          </a:p>
          <a:p>
            <a:pPr lvl="0" rtl="0">
              <a:buNone/>
            </a:pPr>
            <a:r>
              <a:rPr lang="en" sz="2200" dirty="0" smtClean="0"/>
              <a:t>already </a:t>
            </a:r>
            <a:r>
              <a:rPr lang="en" sz="2200" dirty="0"/>
              <a:t>decided? Why?</a:t>
            </a:r>
          </a:p>
          <a:p>
            <a:pPr lvl="0" rtl="0">
              <a:buNone/>
            </a:pPr>
            <a:endParaRPr lang="en" sz="2200" dirty="0" smtClean="0"/>
          </a:p>
          <a:p>
            <a:pPr lvl="0" rtl="0">
              <a:buNone/>
            </a:pPr>
            <a:r>
              <a:rPr lang="en" sz="2200" dirty="0" smtClean="0"/>
              <a:t>the </a:t>
            </a:r>
            <a:r>
              <a:rPr lang="en" sz="2200" dirty="0"/>
              <a:t>keywords I've used so far haven't turned </a:t>
            </a:r>
            <a:r>
              <a:rPr lang="en" sz="2200" dirty="0" smtClean="0"/>
              <a:t>up</a:t>
            </a:r>
          </a:p>
          <a:p>
            <a:pPr lvl="0" rtl="0">
              <a:buNone/>
            </a:pPr>
            <a:r>
              <a:rPr lang="en" sz="2200" dirty="0" smtClean="0"/>
              <a:t>anything </a:t>
            </a:r>
            <a:r>
              <a:rPr lang="en" sz="2200" dirty="0"/>
              <a:t>- the couple of papers I found weren't </a:t>
            </a:r>
            <a:r>
              <a:rPr lang="en" sz="2200" dirty="0" smtClean="0"/>
              <a:t>really</a:t>
            </a:r>
          </a:p>
          <a:p>
            <a:pPr lvl="0" rtl="0">
              <a:buNone/>
            </a:pPr>
            <a:r>
              <a:rPr lang="en" sz="2200" dirty="0" smtClean="0"/>
              <a:t>appropriate </a:t>
            </a:r>
            <a:r>
              <a:rPr lang="en" sz="2200" dirty="0"/>
              <a:t>for what I wanted to discuss...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Librarian Response &amp; Best Practice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70875" y="154967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Which databases and keywords have you </a:t>
            </a:r>
            <a:r>
              <a:rPr lang="en" dirty="0" smtClean="0"/>
              <a:t>been</a:t>
            </a:r>
          </a:p>
          <a:p>
            <a:pPr lvl="0" rtl="0">
              <a:buNone/>
            </a:pPr>
            <a:r>
              <a:rPr lang="en" dirty="0" smtClean="0"/>
              <a:t>using</a:t>
            </a:r>
            <a:r>
              <a:rPr lang="en" dirty="0"/>
              <a:t>?</a:t>
            </a:r>
          </a:p>
          <a:p>
            <a:endParaRPr dirty="0"/>
          </a:p>
          <a:p>
            <a:endParaRPr dirty="0"/>
          </a:p>
          <a:p>
            <a:pPr lvl="0" rtl="0">
              <a:buNone/>
            </a:pPr>
            <a:r>
              <a:rPr lang="en" dirty="0">
                <a:solidFill>
                  <a:schemeClr val="dk2"/>
                </a:solidFill>
              </a:rPr>
              <a:t>Best Practices</a:t>
            </a:r>
          </a:p>
          <a:p>
            <a:pPr lvl="0" rtl="0">
              <a:buNone/>
            </a:pPr>
            <a:r>
              <a:rPr lang="en" dirty="0"/>
              <a:t>Use closed and/or clarifying questions to refine the search query.  Some examples include: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What have you already found?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What type of information do you need?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Patron</a:t>
            </a:r>
            <a:endParaRPr lang="en" dirty="0"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I think I will start with what you've provided me</a:t>
            </a:r>
            <a:r>
              <a:rPr lang="en" dirty="0" smtClean="0"/>
              <a:t>.</a:t>
            </a:r>
          </a:p>
          <a:p>
            <a:pPr lvl="0" rtl="0">
              <a:buNone/>
            </a:pPr>
            <a:r>
              <a:rPr lang="en" dirty="0" smtClean="0"/>
              <a:t>Fix </a:t>
            </a:r>
            <a:r>
              <a:rPr lang="en" dirty="0"/>
              <a:t>my outline to include some of this </a:t>
            </a:r>
            <a:r>
              <a:rPr lang="en" dirty="0" smtClean="0"/>
              <a:t>new</a:t>
            </a:r>
          </a:p>
          <a:p>
            <a:pPr lvl="0" rtl="0">
              <a:buNone/>
            </a:pPr>
            <a:r>
              <a:rPr lang="en" dirty="0" smtClean="0"/>
              <a:t>information </a:t>
            </a:r>
            <a:r>
              <a:rPr lang="en" dirty="0"/>
              <a:t>and then, if I need help again, I </a:t>
            </a:r>
            <a:r>
              <a:rPr lang="en" dirty="0" smtClean="0"/>
              <a:t>will</a:t>
            </a:r>
          </a:p>
          <a:p>
            <a:pPr lvl="0" rtl="0">
              <a:buNone/>
            </a:pPr>
            <a:r>
              <a:rPr lang="en" dirty="0" smtClean="0"/>
              <a:t>contact </a:t>
            </a:r>
            <a:r>
              <a:rPr lang="en" dirty="0"/>
              <a:t>the librarian.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Librarian Response &amp; Best Practice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Okay, sounds good. *** is our public </a:t>
            </a:r>
            <a:r>
              <a:rPr lang="en" dirty="0" smtClean="0"/>
              <a:t>health</a:t>
            </a:r>
          </a:p>
          <a:p>
            <a:pPr lvl="0" rtl="0">
              <a:buNone/>
            </a:pPr>
            <a:r>
              <a:rPr lang="en" dirty="0" smtClean="0"/>
              <a:t>librarian</a:t>
            </a:r>
            <a:r>
              <a:rPr lang="en" dirty="0"/>
              <a:t>.  http://staff.lib.msu.edu/***/  Thank </a:t>
            </a:r>
            <a:r>
              <a:rPr lang="en" dirty="0" smtClean="0"/>
              <a:t>you</a:t>
            </a:r>
          </a:p>
          <a:p>
            <a:pPr lvl="0" rtl="0">
              <a:buNone/>
            </a:pPr>
            <a:r>
              <a:rPr lang="en" dirty="0" smtClean="0"/>
              <a:t>for </a:t>
            </a:r>
            <a:r>
              <a:rPr lang="en" dirty="0"/>
              <a:t>using our chat reference service.  </a:t>
            </a:r>
            <a:r>
              <a:rPr lang="en" dirty="0" smtClean="0"/>
              <a:t>Please</a:t>
            </a:r>
          </a:p>
          <a:p>
            <a:pPr lvl="0" rtl="0">
              <a:buNone/>
            </a:pPr>
            <a:r>
              <a:rPr lang="en" dirty="0" smtClean="0"/>
              <a:t>feel </a:t>
            </a:r>
            <a:r>
              <a:rPr lang="en" dirty="0"/>
              <a:t>free to contact us again if you have </a:t>
            </a:r>
            <a:r>
              <a:rPr lang="en" dirty="0" smtClean="0"/>
              <a:t>more</a:t>
            </a:r>
          </a:p>
          <a:p>
            <a:pPr lvl="0" rtl="0">
              <a:buNone/>
            </a:pPr>
            <a:r>
              <a:rPr lang="en" dirty="0" smtClean="0"/>
              <a:t>questions </a:t>
            </a:r>
            <a:r>
              <a:rPr lang="en" dirty="0"/>
              <a:t>or need additional assistance. </a:t>
            </a:r>
          </a:p>
          <a:p>
            <a:endParaRPr dirty="0"/>
          </a:p>
          <a:p>
            <a:pPr lvl="0" rtl="0">
              <a:buNone/>
            </a:pPr>
            <a:r>
              <a:rPr lang="en" dirty="0">
                <a:solidFill>
                  <a:schemeClr val="dk2"/>
                </a:solidFill>
              </a:rPr>
              <a:t>Best Practice</a:t>
            </a:r>
          </a:p>
          <a:p>
            <a:r>
              <a:rPr lang="en" dirty="0"/>
              <a:t>Encourage patrons to return if they have </a:t>
            </a:r>
            <a:r>
              <a:rPr lang="en" dirty="0" smtClean="0"/>
              <a:t>further questions</a:t>
            </a:r>
            <a:r>
              <a:rPr lang="en" dirty="0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Learning Outcomes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Examine a virtual reference transcript in order to review virtual reference best practices (as established by ACRL).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State three virtual reference best practices in order to improve my own virtual reference skills.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Construct a transcript-based training in order to review best practices with librarians at my institution.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476</Words>
  <Application>Microsoft Office PowerPoint</Application>
  <PresentationFormat>On-screen Show (4:3)</PresentationFormat>
  <Paragraphs>69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/>
      <vt:lpstr> What Makes for Great Virtual  Reference?  A Madlibs Method of Discovery</vt:lpstr>
      <vt:lpstr>How to Participate</vt:lpstr>
      <vt:lpstr>Patron</vt:lpstr>
      <vt:lpstr>Librarian Response &amp; Best Practice</vt:lpstr>
      <vt:lpstr>Patron</vt:lpstr>
      <vt:lpstr>Librarian Response &amp; Best Practice</vt:lpstr>
      <vt:lpstr>Patron</vt:lpstr>
      <vt:lpstr>Librarian Response &amp; Best Practice</vt:lpstr>
      <vt:lpstr>Learning Outcomes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for Great Virtual Reference? A Madlibs Method of Discovery</dc:title>
  <dc:creator>bernss</dc:creator>
  <cp:lastModifiedBy>Suzy</cp:lastModifiedBy>
  <cp:revision>5</cp:revision>
  <dcterms:modified xsi:type="dcterms:W3CDTF">2013-04-14T01:58:10Z</dcterms:modified>
</cp:coreProperties>
</file>