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60000" autoAdjust="0"/>
  </p:normalViewPr>
  <p:slideViewPr>
    <p:cSldViewPr>
      <p:cViewPr varScale="1">
        <p:scale>
          <a:sx n="69" d="100"/>
          <a:sy n="69" d="100"/>
        </p:scale>
        <p:origin x="-28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794197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Hello, my name is Suzanne</a:t>
            </a:r>
            <a:r>
              <a:rPr lang="en-US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Bernsten</a:t>
            </a:r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Lansing</a:t>
            </a:r>
            <a:r>
              <a:rPr lang="en-US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Community College</a:t>
            </a:r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where I am the Web</a:t>
            </a:r>
            <a:r>
              <a:rPr lang="en-US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Services</a:t>
            </a:r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Librarian.  I coordinate</a:t>
            </a:r>
            <a:r>
              <a:rPr lang="en-US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library website, as well as do reference and instruction</a:t>
            </a:r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 I am</a:t>
            </a:r>
            <a:r>
              <a:rPr lang="en-US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liaison to the English Department, eLearning, and the Center for Transitional Learning.  </a:t>
            </a:r>
          </a:p>
          <a:p>
            <a:pPr lvl="0" rtl="0">
              <a:buNone/>
            </a:pPr>
            <a:endParaRPr lang="en-US" sz="11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0">
              <a:buNone/>
            </a:pPr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Today I’ll be talking about a strategy</a:t>
            </a:r>
            <a:r>
              <a:rPr lang="en-US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reflective teaching that you can easily implement.</a:t>
            </a:r>
            <a:endParaRPr lang="en-US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0">
              <a:buNone/>
            </a:pPr>
            <a:endParaRPr lang="en" dirty="0" smtClean="0"/>
          </a:p>
          <a:p>
            <a:pPr lvl="0" rtl="0">
              <a:buNone/>
            </a:pPr>
            <a:r>
              <a:rPr lang="en" dirty="0" smtClean="0"/>
              <a:t>How </a:t>
            </a:r>
            <a:r>
              <a:rPr lang="en" dirty="0"/>
              <a:t>many times have you tried out a new idea in the classroom and had it not go as planned?</a:t>
            </a:r>
          </a:p>
          <a:p>
            <a:pPr algn="l">
              <a:buNone/>
            </a:pPr>
            <a:endParaRPr lang="en" dirty="0" smtClean="0"/>
          </a:p>
          <a:p>
            <a:pPr algn="l">
              <a:buNone/>
            </a:pPr>
            <a:r>
              <a:rPr lang="en" dirty="0" smtClean="0"/>
              <a:t>What </a:t>
            </a:r>
            <a:r>
              <a:rPr lang="en" dirty="0"/>
              <a:t>did you do?  Give up on the idea and never try it again? Try it again the same way and get </a:t>
            </a:r>
            <a:r>
              <a:rPr lang="en" dirty="0" smtClean="0"/>
              <a:t>frustrated?</a:t>
            </a:r>
            <a:endParaRPr lang="e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 smtClean="0"/>
              <a:t>Today I am going to talk about keeping an IOR log, a simple </a:t>
            </a:r>
            <a:r>
              <a:rPr lang="en" dirty="0"/>
              <a:t>tool you can use so you don't throw </a:t>
            </a:r>
            <a:r>
              <a:rPr lang="en" dirty="0" smtClean="0"/>
              <a:t>out the baby </a:t>
            </a:r>
            <a:r>
              <a:rPr lang="en" dirty="0"/>
              <a:t>with the bathwater</a:t>
            </a:r>
            <a:r>
              <a:rPr lang="en" dirty="0" smtClean="0"/>
              <a:t>! I stands</a:t>
            </a:r>
            <a:r>
              <a:rPr lang="en" baseline="0" dirty="0" smtClean="0"/>
              <a:t> for Implement, O – for Observe, and R for Reflect.</a:t>
            </a:r>
            <a:endParaRPr lang="en" dirty="0" smtClean="0"/>
          </a:p>
          <a:p>
            <a:pPr lvl="0" rtl="0">
              <a:buNone/>
            </a:pPr>
            <a:endParaRPr lang="en" dirty="0" smtClean="0"/>
          </a:p>
          <a:p>
            <a:pPr lvl="0" rtl="0">
              <a:buClr>
                <a:srgbClr val="000000"/>
              </a:buClr>
              <a:buSzPct val="100000"/>
              <a:buFont typeface="Arial"/>
              <a:buNone/>
            </a:pPr>
            <a:r>
              <a:rPr lang="en" dirty="0" smtClean="0"/>
              <a:t>As </a:t>
            </a:r>
            <a:r>
              <a:rPr lang="en" dirty="0"/>
              <a:t>a participant in a workshop, Transforming Learning through Teaching at the Center for Teaching Excellence at Lansing Community College, I learned about a tool that encourages reflective teaching.</a:t>
            </a:r>
          </a:p>
          <a:p>
            <a:pPr lvl="0" rtl="0">
              <a:buClr>
                <a:srgbClr val="000000"/>
              </a:buClr>
              <a:buSzPct val="100000"/>
              <a:buFont typeface="Arial"/>
              <a:buNone/>
            </a:pPr>
            <a:endParaRPr lang="en" dirty="0" smtClean="0"/>
          </a:p>
          <a:p>
            <a:pPr lvl="0" rtl="0">
              <a:buNone/>
            </a:pPr>
            <a:r>
              <a:rPr lang="en" dirty="0" smtClean="0"/>
              <a:t>The</a:t>
            </a:r>
            <a:r>
              <a:rPr lang="en" baseline="0" dirty="0" smtClean="0"/>
              <a:t> ideas in this talk are familiar to you because y</a:t>
            </a:r>
            <a:r>
              <a:rPr lang="en-US" dirty="0" smtClean="0"/>
              <a:t>o</a:t>
            </a:r>
            <a:r>
              <a:rPr lang="en" dirty="0" smtClean="0"/>
              <a:t>u have</a:t>
            </a:r>
            <a:r>
              <a:rPr lang="en" baseline="0" dirty="0" smtClean="0"/>
              <a:t> most likely engaged in this Implement – Observe – Reflect process informally.  </a:t>
            </a:r>
          </a:p>
          <a:p>
            <a:pPr lvl="0" rtl="0">
              <a:buNone/>
            </a:pPr>
            <a:r>
              <a:rPr lang="en" baseline="0" dirty="0" smtClean="0"/>
              <a:t>But there is value in formalizing the process by writing  down your plan, making observations soon after you teach, and engaging both in self-reflection and getting feedback from peers.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200" b="1" dirty="0">
                <a:latin typeface="Georgia"/>
                <a:ea typeface="Georgia"/>
                <a:cs typeface="Georgia"/>
                <a:sym typeface="Georgia"/>
              </a:rPr>
              <a:t>Implement</a:t>
            </a:r>
          </a:p>
          <a:p>
            <a:pPr lvl="0" rtl="0">
              <a:buNone/>
            </a:pPr>
            <a:endParaRPr lang="en" sz="1200" dirty="0" smtClean="0"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buNone/>
            </a:pPr>
            <a:r>
              <a:rPr lang="en" sz="1200" dirty="0" smtClean="0">
                <a:latin typeface="Georgia"/>
                <a:ea typeface="Georgia"/>
                <a:cs typeface="Georgia"/>
                <a:sym typeface="Georgia"/>
              </a:rPr>
              <a:t>The first step</a:t>
            </a:r>
            <a:r>
              <a:rPr lang="en" sz="1200" baseline="0" dirty="0" smtClean="0">
                <a:latin typeface="Georgia"/>
                <a:ea typeface="Georgia"/>
                <a:cs typeface="Georgia"/>
                <a:sym typeface="Georgia"/>
              </a:rPr>
              <a:t> of this process is to write your plan.</a:t>
            </a:r>
          </a:p>
          <a:p>
            <a:pPr lvl="0" rtl="0">
              <a:buNone/>
            </a:pPr>
            <a:endParaRPr lang="en" sz="1200" baseline="0" dirty="0" smtClean="0"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buNone/>
            </a:pPr>
            <a:r>
              <a:rPr lang="en" sz="1200" dirty="0" smtClean="0">
                <a:latin typeface="Georgia"/>
                <a:ea typeface="Georgia"/>
                <a:cs typeface="Georgia"/>
                <a:sym typeface="Georgia"/>
              </a:rPr>
              <a:t>What </a:t>
            </a:r>
            <a:r>
              <a:rPr lang="en" sz="1200" dirty="0">
                <a:latin typeface="Georgia"/>
                <a:ea typeface="Georgia"/>
                <a:cs typeface="Georgia"/>
                <a:sym typeface="Georgia"/>
              </a:rPr>
              <a:t>do you want students in learn</a:t>
            </a:r>
            <a:r>
              <a:rPr lang="en" sz="1200" dirty="0" smtClean="0">
                <a:latin typeface="Georgia"/>
                <a:ea typeface="Georgia"/>
                <a:cs typeface="Georgia"/>
                <a:sym typeface="Georgia"/>
              </a:rPr>
              <a:t>?  Write your learning outcomes.</a:t>
            </a:r>
            <a:endParaRPr lang="en" sz="1200" dirty="0"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buNone/>
            </a:pPr>
            <a:endParaRPr lang="en" sz="1200" dirty="0" smtClean="0"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buNone/>
            </a:pPr>
            <a:r>
              <a:rPr lang="en" sz="1200" dirty="0" smtClean="0">
                <a:latin typeface="Georgia"/>
                <a:ea typeface="Georgia"/>
                <a:cs typeface="Georgia"/>
                <a:sym typeface="Georgia"/>
              </a:rPr>
              <a:t>Then, describe </a:t>
            </a:r>
            <a:r>
              <a:rPr lang="en" sz="1200" dirty="0">
                <a:latin typeface="Georgia"/>
                <a:ea typeface="Georgia"/>
                <a:cs typeface="Georgia"/>
                <a:sym typeface="Georgia"/>
              </a:rPr>
              <a:t>the </a:t>
            </a:r>
            <a:r>
              <a:rPr lang="en" sz="1200" dirty="0" smtClean="0">
                <a:latin typeface="Georgia"/>
                <a:ea typeface="Georgia"/>
                <a:cs typeface="Georgia"/>
                <a:sym typeface="Georgia"/>
              </a:rPr>
              <a:t>activity</a:t>
            </a:r>
            <a:r>
              <a:rPr lang="en" sz="1200" baseline="0" dirty="0" smtClean="0">
                <a:latin typeface="Georgia"/>
                <a:ea typeface="Georgia"/>
                <a:cs typeface="Georgia"/>
                <a:sym typeface="Georgia"/>
              </a:rPr>
              <a:t> step by step.</a:t>
            </a:r>
            <a:endParaRPr lang="en" sz="1200" dirty="0">
              <a:latin typeface="Georgia"/>
              <a:ea typeface="Georgia"/>
              <a:cs typeface="Georgia"/>
              <a:sym typeface="Georgia"/>
            </a:endParaRPr>
          </a:p>
          <a:p>
            <a:pPr lvl="0">
              <a:buClr>
                <a:srgbClr val="000000"/>
              </a:buClr>
              <a:buSzPct val="91666"/>
              <a:buFont typeface="Arial"/>
              <a:buNone/>
            </a:pPr>
            <a:endParaRPr lang="en" sz="1200" dirty="0" smtClean="0">
              <a:latin typeface="Georgia"/>
              <a:ea typeface="Georgia"/>
              <a:cs typeface="Georgia"/>
              <a:sym typeface="Georgia"/>
            </a:endParaRPr>
          </a:p>
          <a:p>
            <a:pPr lvl="0"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 dirty="0" smtClean="0">
                <a:latin typeface="Georgia"/>
                <a:ea typeface="Georgia"/>
                <a:cs typeface="Georgia"/>
                <a:sym typeface="Georgia"/>
              </a:rPr>
              <a:t>Finally, try </a:t>
            </a:r>
            <a:r>
              <a:rPr lang="en" sz="1200" dirty="0">
                <a:latin typeface="Georgia"/>
                <a:ea typeface="Georgia"/>
                <a:cs typeface="Georgia"/>
                <a:sym typeface="Georgia"/>
              </a:rPr>
              <a:t>out the new </a:t>
            </a:r>
            <a:r>
              <a:rPr lang="en" sz="1200" dirty="0" smtClean="0">
                <a:latin typeface="Georgia"/>
                <a:ea typeface="Georgia"/>
                <a:cs typeface="Georgia"/>
                <a:sym typeface="Georgia"/>
              </a:rPr>
              <a:t>activity</a:t>
            </a:r>
            <a:r>
              <a:rPr lang="en" sz="1200" baseline="0" dirty="0" smtClean="0">
                <a:latin typeface="Georgia"/>
                <a:ea typeface="Georgia"/>
                <a:cs typeface="Georgia"/>
                <a:sym typeface="Georgia"/>
              </a:rPr>
              <a:t> with your students.</a:t>
            </a:r>
          </a:p>
          <a:p>
            <a:pPr lvl="0">
              <a:buClr>
                <a:srgbClr val="000000"/>
              </a:buClr>
              <a:buSzPct val="91666"/>
              <a:buFont typeface="Arial"/>
              <a:buNone/>
            </a:pPr>
            <a:endParaRPr lang="en" sz="1200" baseline="0" dirty="0" smtClean="0">
              <a:latin typeface="Georgia"/>
              <a:ea typeface="Georgia"/>
              <a:cs typeface="Georgia"/>
              <a:sym typeface="Georgia"/>
            </a:endParaRPr>
          </a:p>
          <a:p>
            <a:pPr lvl="0">
              <a:buClr>
                <a:srgbClr val="000000"/>
              </a:buClr>
              <a:buSzPct val="91666"/>
              <a:buFont typeface="Arial"/>
              <a:buNone/>
            </a:pPr>
            <a:r>
              <a:rPr lang="en" sz="1200" baseline="0" dirty="0" smtClean="0">
                <a:latin typeface="Georgia"/>
                <a:ea typeface="Georgia"/>
                <a:cs typeface="Georgia"/>
                <a:sym typeface="Georgia"/>
              </a:rPr>
              <a:t>You will come back to this section of the log later in the reflection stage.</a:t>
            </a:r>
            <a:endParaRPr lang="en" sz="1200" dirty="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200" b="1" dirty="0" smtClean="0">
                <a:latin typeface="Georgia"/>
                <a:ea typeface="Georgia"/>
                <a:cs typeface="Georgia"/>
                <a:sym typeface="Georgia"/>
              </a:rPr>
              <a:t>Observe</a:t>
            </a:r>
          </a:p>
          <a:p>
            <a:pPr lvl="0" rtl="0">
              <a:buNone/>
            </a:pPr>
            <a:endParaRPr lang="en" sz="1200" b="1" dirty="0" smtClean="0"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buNone/>
            </a:pPr>
            <a:r>
              <a:rPr lang="en" sz="1200" b="0" dirty="0" smtClean="0">
                <a:latin typeface="Georgia"/>
                <a:ea typeface="Georgia"/>
                <a:cs typeface="Georgia"/>
                <a:sym typeface="Georgia"/>
              </a:rPr>
              <a:t>Immediately</a:t>
            </a:r>
            <a:r>
              <a:rPr lang="en" sz="1200" b="0" baseline="0" dirty="0" smtClean="0">
                <a:latin typeface="Georgia"/>
                <a:ea typeface="Georgia"/>
                <a:cs typeface="Georgia"/>
                <a:sym typeface="Georgia"/>
              </a:rPr>
              <a:t> after you try out the activity, make some observations.</a:t>
            </a:r>
            <a:endParaRPr lang="en" sz="1200" b="0" dirty="0"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buNone/>
            </a:pPr>
            <a:endParaRPr lang="en" sz="1200" dirty="0" smtClean="0"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buNone/>
            </a:pPr>
            <a:r>
              <a:rPr lang="en" sz="1200" dirty="0" smtClean="0">
                <a:latin typeface="Georgia"/>
                <a:ea typeface="Georgia"/>
                <a:cs typeface="Georgia"/>
                <a:sym typeface="Georgia"/>
              </a:rPr>
              <a:t>Describe </a:t>
            </a:r>
            <a:r>
              <a:rPr lang="en" sz="1200" dirty="0">
                <a:latin typeface="Georgia"/>
                <a:ea typeface="Georgia"/>
                <a:cs typeface="Georgia"/>
                <a:sym typeface="Georgia"/>
              </a:rPr>
              <a:t>what happened.  </a:t>
            </a:r>
            <a:r>
              <a:rPr lang="en" sz="1200" dirty="0" smtClean="0">
                <a:latin typeface="Georgia"/>
                <a:ea typeface="Georgia"/>
                <a:cs typeface="Georgia"/>
                <a:sym typeface="Georgia"/>
              </a:rPr>
              <a:t>Don’t try to figure out why things</a:t>
            </a:r>
            <a:r>
              <a:rPr lang="en" sz="1200" baseline="0" dirty="0" smtClean="0">
                <a:latin typeface="Georgia"/>
                <a:ea typeface="Georgia"/>
                <a:cs typeface="Georgia"/>
                <a:sym typeface="Georgia"/>
              </a:rPr>
              <a:t> worked or didn’t work at this point, remain descriptive.</a:t>
            </a:r>
          </a:p>
          <a:p>
            <a:pPr lvl="0" rtl="0">
              <a:buNone/>
            </a:pPr>
            <a:endParaRPr lang="en" sz="1200" dirty="0"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buNone/>
            </a:pPr>
            <a:r>
              <a:rPr lang="en" sz="1200" dirty="0">
                <a:latin typeface="Georgia"/>
                <a:ea typeface="Georgia"/>
                <a:cs typeface="Georgia"/>
                <a:sym typeface="Georgia"/>
              </a:rPr>
              <a:t>How did students react?  </a:t>
            </a:r>
            <a:r>
              <a:rPr lang="en-US" sz="1200" dirty="0" smtClean="0">
                <a:latin typeface="Georgia"/>
                <a:ea typeface="Georgia"/>
                <a:cs typeface="Georgia"/>
                <a:sym typeface="Georgia"/>
              </a:rPr>
              <a:t>W</a:t>
            </a:r>
            <a:r>
              <a:rPr lang="en" sz="1200" dirty="0" smtClean="0">
                <a:latin typeface="Georgia"/>
                <a:ea typeface="Georgia"/>
                <a:cs typeface="Georgia"/>
                <a:sym typeface="Georgia"/>
              </a:rPr>
              <a:t>ere</a:t>
            </a:r>
            <a:r>
              <a:rPr lang="en" sz="1200" baseline="0" dirty="0" smtClean="0">
                <a:latin typeface="Georgia"/>
                <a:ea typeface="Georgia"/>
                <a:cs typeface="Georgia"/>
                <a:sym typeface="Georgia"/>
              </a:rPr>
              <a:t> they actively engaged? Did they look like the students in this photo?</a:t>
            </a:r>
          </a:p>
          <a:p>
            <a:pPr lvl="0" rtl="0">
              <a:buNone/>
            </a:pPr>
            <a:endParaRPr lang="en" sz="1200" dirty="0" smtClean="0"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buNone/>
            </a:pPr>
            <a:r>
              <a:rPr lang="en" sz="1200" dirty="0" smtClean="0">
                <a:latin typeface="Georgia"/>
                <a:ea typeface="Georgia"/>
                <a:cs typeface="Georgia"/>
                <a:sym typeface="Georgia"/>
              </a:rPr>
              <a:t>How </a:t>
            </a:r>
            <a:r>
              <a:rPr lang="en" sz="1200" dirty="0">
                <a:latin typeface="Georgia"/>
                <a:ea typeface="Georgia"/>
                <a:cs typeface="Georgia"/>
                <a:sym typeface="Georgia"/>
              </a:rPr>
              <a:t>did you feel doing the new activity</a:t>
            </a:r>
            <a:r>
              <a:rPr lang="en" sz="1200" dirty="0" smtClean="0">
                <a:latin typeface="Georgia"/>
                <a:ea typeface="Georgia"/>
                <a:cs typeface="Georgia"/>
                <a:sym typeface="Georgia"/>
              </a:rPr>
              <a:t>?  Did each</a:t>
            </a:r>
            <a:r>
              <a:rPr lang="en" sz="1200" baseline="0" dirty="0" smtClean="0">
                <a:latin typeface="Georgia"/>
                <a:ea typeface="Georgia"/>
                <a:cs typeface="Georgia"/>
                <a:sym typeface="Georgia"/>
              </a:rPr>
              <a:t> part of the lesson flow?  Were the transitions smooth?</a:t>
            </a:r>
          </a:p>
          <a:p>
            <a:pPr lvl="0" rtl="0">
              <a:buNone/>
            </a:pPr>
            <a:endParaRPr lang="en" sz="1200" baseline="0" dirty="0" smtClean="0"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buNone/>
            </a:pPr>
            <a:r>
              <a:rPr lang="en" sz="1200" baseline="0" dirty="0" smtClean="0">
                <a:latin typeface="Georgia"/>
                <a:ea typeface="Georgia"/>
                <a:cs typeface="Georgia"/>
                <a:sym typeface="Georgia"/>
              </a:rPr>
              <a:t>Again, don’t wait too long to make your observations, capture your thoughts immediately after you teach.</a:t>
            </a:r>
            <a:endParaRPr lang="en" sz="1200" dirty="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200" b="1" dirty="0">
                <a:latin typeface="Georgia"/>
                <a:ea typeface="Georgia"/>
                <a:cs typeface="Georgia"/>
                <a:sym typeface="Georgia"/>
              </a:rPr>
              <a:t>Reflect</a:t>
            </a:r>
          </a:p>
          <a:p>
            <a:pPr lvl="0" algn="just" rtl="0">
              <a:buNone/>
            </a:pPr>
            <a:endParaRPr lang="en" sz="1200" dirty="0" smtClean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buNone/>
            </a:pPr>
            <a:r>
              <a:rPr lang="en" sz="1200" dirty="0" smtClean="0">
                <a:latin typeface="Georgia"/>
                <a:ea typeface="Georgia"/>
                <a:cs typeface="Georgia"/>
                <a:sym typeface="Georgia"/>
              </a:rPr>
              <a:t>Reflection</a:t>
            </a:r>
            <a:r>
              <a:rPr lang="en" sz="1200" baseline="0" dirty="0" smtClean="0">
                <a:latin typeface="Georgia"/>
                <a:ea typeface="Georgia"/>
                <a:cs typeface="Georgia"/>
                <a:sym typeface="Georgia"/>
              </a:rPr>
              <a:t> has two parts: self-reflection and peer reflection.</a:t>
            </a:r>
          </a:p>
          <a:p>
            <a:pPr lvl="0" algn="just" rtl="0">
              <a:buNone/>
            </a:pPr>
            <a:endParaRPr lang="en" sz="1200" dirty="0" smtClean="0"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buNone/>
            </a:pPr>
            <a:r>
              <a:rPr lang="en" sz="1200" dirty="0" smtClean="0">
                <a:latin typeface="Georgia"/>
                <a:ea typeface="Georgia"/>
                <a:cs typeface="Georgia"/>
                <a:sym typeface="Georgia"/>
              </a:rPr>
              <a:t>The first step</a:t>
            </a:r>
            <a:r>
              <a:rPr lang="en" sz="1200" baseline="0" dirty="0" smtClean="0">
                <a:latin typeface="Georgia"/>
                <a:ea typeface="Georgia"/>
                <a:cs typeface="Georgia"/>
                <a:sym typeface="Georgia"/>
              </a:rPr>
              <a:t> is to look at your observations and make value judgements.  What went right?  What went wrong?  How might you improve it the next time around?</a:t>
            </a:r>
          </a:p>
          <a:p>
            <a:pPr lvl="0" rtl="0">
              <a:buNone/>
            </a:pPr>
            <a:r>
              <a:rPr lang="en" sz="1200" baseline="0" dirty="0" smtClean="0">
                <a:latin typeface="Georgia"/>
                <a:ea typeface="Georgia"/>
                <a:cs typeface="Georgia"/>
                <a:sym typeface="Georgia"/>
              </a:rPr>
              <a:t>Go back to the Implement and Observe sections of your log and reflect on whether the students ach</a:t>
            </a:r>
            <a:r>
              <a:rPr lang="en-US" sz="1200" baseline="0" dirty="0" err="1" smtClean="0">
                <a:latin typeface="Georgia"/>
                <a:ea typeface="Georgia"/>
                <a:cs typeface="Georgia"/>
                <a:sym typeface="Georgia"/>
              </a:rPr>
              <a:t>eived</a:t>
            </a:r>
            <a:r>
              <a:rPr lang="en-US" sz="1200" baseline="0" dirty="0" smtClean="0">
                <a:latin typeface="Georgia"/>
                <a:ea typeface="Georgia"/>
                <a:cs typeface="Georgia"/>
                <a:sym typeface="Georgia"/>
              </a:rPr>
              <a:t> the goals that you set for the activity.</a:t>
            </a:r>
            <a:endParaRPr lang="en" sz="1200" dirty="0" smtClean="0"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buNone/>
            </a:pPr>
            <a:endParaRPr lang="en" sz="1200" dirty="0" smtClean="0"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buNone/>
            </a:pPr>
            <a:r>
              <a:rPr lang="en" sz="1200" dirty="0" smtClean="0">
                <a:latin typeface="Georgia"/>
                <a:ea typeface="Georgia"/>
                <a:cs typeface="Georgia"/>
                <a:sym typeface="Georgia"/>
              </a:rPr>
              <a:t>Next, share </a:t>
            </a:r>
            <a:r>
              <a:rPr lang="en" sz="1200" dirty="0">
                <a:latin typeface="Georgia"/>
                <a:ea typeface="Georgia"/>
                <a:cs typeface="Georgia"/>
                <a:sym typeface="Georgia"/>
              </a:rPr>
              <a:t>your activity and observations with a </a:t>
            </a:r>
            <a:r>
              <a:rPr lang="en" sz="1200" dirty="0" smtClean="0">
                <a:latin typeface="Georgia"/>
                <a:ea typeface="Georgia"/>
                <a:cs typeface="Georgia"/>
                <a:sym typeface="Georgia"/>
              </a:rPr>
              <a:t>peer to</a:t>
            </a:r>
            <a:r>
              <a:rPr lang="en" sz="1200" baseline="0" dirty="0" smtClean="0">
                <a:latin typeface="Georgia"/>
                <a:ea typeface="Georgia"/>
                <a:cs typeface="Georgia"/>
                <a:sym typeface="Georgia"/>
              </a:rPr>
              <a:t> get</a:t>
            </a:r>
            <a:r>
              <a:rPr lang="en" sz="1200" dirty="0" smtClean="0">
                <a:latin typeface="Georgia"/>
                <a:ea typeface="Georgia"/>
                <a:cs typeface="Georgia"/>
                <a:sym typeface="Georgia"/>
              </a:rPr>
              <a:t> feedback.  You can pose specific questions to your peers or leave it open ended.</a:t>
            </a:r>
          </a:p>
          <a:p>
            <a:pPr lvl="0" rtl="0">
              <a:buNone/>
            </a:pPr>
            <a:endParaRPr lang="en" sz="1200" dirty="0" smtClean="0"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buNone/>
            </a:pPr>
            <a:r>
              <a:rPr lang="en" sz="1200" dirty="0" smtClean="0">
                <a:latin typeface="Georgia"/>
                <a:ea typeface="Georgia"/>
                <a:cs typeface="Georgia"/>
                <a:sym typeface="Georgia"/>
              </a:rPr>
              <a:t>Finally,</a:t>
            </a:r>
            <a:r>
              <a:rPr lang="en" sz="1200" baseline="0" dirty="0" smtClean="0">
                <a:latin typeface="Georgia"/>
                <a:ea typeface="Georgia"/>
                <a:cs typeface="Georgia"/>
                <a:sym typeface="Georgia"/>
              </a:rPr>
              <a:t> take your own reflections and the peer feedback to decide what changes you will make based on what you learned.</a:t>
            </a:r>
          </a:p>
          <a:p>
            <a:pPr lvl="0" rtl="0">
              <a:buNone/>
            </a:pPr>
            <a:endParaRPr lang="en" sz="1200" baseline="0" dirty="0" smtClean="0"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buNone/>
            </a:pPr>
            <a:r>
              <a:rPr lang="en" sz="1200" baseline="0" dirty="0" smtClean="0">
                <a:latin typeface="Georgia"/>
                <a:ea typeface="Georgia"/>
                <a:cs typeface="Georgia"/>
                <a:sym typeface="Georgia"/>
              </a:rPr>
              <a:t>This might mean making major changes, making only small changes or scrapping the activity all together.</a:t>
            </a:r>
          </a:p>
          <a:p>
            <a:pPr lvl="0" rtl="0">
              <a:buNone/>
            </a:pPr>
            <a:endParaRPr lang="en" sz="1200" dirty="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baseline="0" dirty="0" smtClean="0"/>
              <a:t>As you can see from this diagram, the process is cyclical.  You can keep an IOR through multiple iterations of an activity, improving a bit each time.</a:t>
            </a:r>
            <a:endParaRPr lang="en" dirty="0" smtClean="0"/>
          </a:p>
          <a:p>
            <a:pPr lvl="0" rtl="0">
              <a:buNone/>
            </a:pPr>
            <a:endParaRPr lang="en" dirty="0" smtClean="0"/>
          </a:p>
          <a:p>
            <a:pPr lvl="0" rtl="0">
              <a:buNone/>
            </a:pPr>
            <a:r>
              <a:rPr lang="en" dirty="0" smtClean="0"/>
              <a:t>So,</a:t>
            </a:r>
            <a:r>
              <a:rPr lang="en" baseline="0" dirty="0" smtClean="0"/>
              <a:t> t</a:t>
            </a:r>
            <a:r>
              <a:rPr lang="en" dirty="0" smtClean="0"/>
              <a:t>he next time you try</a:t>
            </a:r>
            <a:r>
              <a:rPr lang="en" baseline="0" dirty="0" smtClean="0"/>
              <a:t> out a new activity or lesson, I encourage you to try keeping </a:t>
            </a:r>
            <a:r>
              <a:rPr lang="en" dirty="0" smtClean="0"/>
              <a:t>an IOR log.  It will help</a:t>
            </a:r>
            <a:r>
              <a:rPr lang="en" baseline="0" dirty="0" smtClean="0"/>
              <a:t> you avoid giving</a:t>
            </a:r>
            <a:r>
              <a:rPr lang="en" dirty="0" smtClean="0"/>
              <a:t> up on an</a:t>
            </a:r>
            <a:r>
              <a:rPr lang="en" baseline="0" dirty="0" smtClean="0"/>
              <a:t> activity because it doesn’t work the first time.  Or repeating an activity the same way when you really could have made improvements with just a little bit of reflection.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8/8/2012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lickr.com/photos/shailesh_s/" TargetMode="External"/><Relationship Id="rId3" Type="http://schemas.openxmlformats.org/officeDocument/2006/relationships/hyperlink" Target="http://www.lcc.edu/cte/" TargetMode="External"/><Relationship Id="rId7" Type="http://schemas.openxmlformats.org/officeDocument/2006/relationships/hyperlink" Target="http://www.flickr.com/photos/shailesh_s/3278066505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flickr.com/photos/cybrarian77/" TargetMode="External"/><Relationship Id="rId5" Type="http://schemas.openxmlformats.org/officeDocument/2006/relationships/hyperlink" Target="http://www.flickr.com/photos/cybrarian77/6284697172/" TargetMode="External"/><Relationship Id="rId10" Type="http://schemas.openxmlformats.org/officeDocument/2006/relationships/hyperlink" Target="http://researchtips.org/presentation/" TargetMode="External"/><Relationship Id="rId4" Type="http://schemas.openxmlformats.org/officeDocument/2006/relationships/hyperlink" Target="http://www.lcc.edu/" TargetMode="External"/><Relationship Id="rId9" Type="http://schemas.openxmlformats.org/officeDocument/2006/relationships/hyperlink" Target="http://researchtip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lnSpc>
                <a:spcPct val="115000"/>
              </a:lnSpc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dirty="0">
                <a:solidFill>
                  <a:schemeClr val="accent6"/>
                </a:solidFill>
              </a:rPr>
              <a:t>Suzanne Bernsten, Web Services Librarian</a:t>
            </a:r>
            <a:br>
              <a:rPr lang="en" sz="2400" dirty="0">
                <a:solidFill>
                  <a:schemeClr val="accent6"/>
                </a:solidFill>
              </a:rPr>
            </a:br>
            <a:r>
              <a:rPr lang="en" sz="2400" dirty="0">
                <a:solidFill>
                  <a:schemeClr val="accent6"/>
                </a:solidFill>
              </a:rPr>
              <a:t>Lansing Community College Library</a:t>
            </a:r>
          </a:p>
          <a:p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685792" y="1447592"/>
            <a:ext cx="7958699" cy="1600408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n" b="0" dirty="0">
                <a:solidFill>
                  <a:schemeClr val="tx1"/>
                </a:solidFill>
              </a:rPr>
              <a:t>Don't Throw Out the Baby </a:t>
            </a:r>
            <a:r>
              <a:rPr lang="en" b="0" dirty="0" smtClean="0">
                <a:solidFill>
                  <a:schemeClr val="tx1"/>
                </a:solidFill>
              </a:rPr>
              <a:t/>
            </a:r>
            <a:br>
              <a:rPr lang="en" b="0" dirty="0" smtClean="0">
                <a:solidFill>
                  <a:schemeClr val="tx1"/>
                </a:solidFill>
              </a:rPr>
            </a:br>
            <a:r>
              <a:rPr lang="en" b="0" dirty="0" smtClean="0">
                <a:solidFill>
                  <a:schemeClr val="tx1"/>
                </a:solidFill>
              </a:rPr>
              <a:t>with </a:t>
            </a:r>
            <a:r>
              <a:rPr lang="en" b="0" dirty="0">
                <a:solidFill>
                  <a:schemeClr val="tx1"/>
                </a:solidFill>
              </a:rPr>
              <a:t>the Bathwater</a:t>
            </a:r>
          </a:p>
        </p:txBody>
      </p:sp>
    </p:spTree>
  </p:cSld>
  <p:clrMapOvr>
    <a:masterClrMapping/>
  </p:clrMapOvr>
  <p:transition spd="slow" advTm="44341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en"/>
              <a:t>Reflective Teaching: IOR Log</a:t>
            </a:r>
          </a:p>
        </p:txBody>
      </p:sp>
      <p:sp>
        <p:nvSpPr>
          <p:cNvPr id="84" name="Shape 84"/>
          <p:cNvSpPr/>
          <p:nvPr/>
        </p:nvSpPr>
        <p:spPr>
          <a:xfrm>
            <a:off x="4724400" y="1524000"/>
            <a:ext cx="3419475" cy="43624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" name="Shape 112"/>
          <p:cNvSpPr/>
          <p:nvPr/>
        </p:nvSpPr>
        <p:spPr>
          <a:xfrm>
            <a:off x="609600" y="1439709"/>
            <a:ext cx="3338147" cy="444674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 advTm="46004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64187"/>
            <a:ext cx="1459499" cy="56322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en" sz="9600"/>
              <a:t>I</a:t>
            </a:r>
          </a:p>
          <a:p>
            <a:pPr lvl="0" algn="ctr" rtl="0">
              <a:buNone/>
            </a:pPr>
            <a:r>
              <a:rPr lang="en" sz="4000"/>
              <a:t>M</a:t>
            </a:r>
          </a:p>
          <a:p>
            <a:pPr lvl="0" algn="ctr" rtl="0">
              <a:buNone/>
            </a:pPr>
            <a:r>
              <a:rPr lang="en" sz="4000"/>
              <a:t>P</a:t>
            </a:r>
          </a:p>
          <a:p>
            <a:pPr lvl="0" algn="ctr" rtl="0">
              <a:buNone/>
            </a:pPr>
            <a:r>
              <a:rPr lang="en" sz="4000"/>
              <a:t>L</a:t>
            </a:r>
          </a:p>
          <a:p>
            <a:pPr lvl="0" algn="ctr" rtl="0">
              <a:buNone/>
            </a:pPr>
            <a:r>
              <a:rPr lang="en" sz="4000"/>
              <a:t>E</a:t>
            </a:r>
          </a:p>
          <a:p>
            <a:pPr lvl="0" algn="ctr" rtl="0">
              <a:buNone/>
            </a:pPr>
            <a:r>
              <a:rPr lang="en" sz="4000"/>
              <a:t>M</a:t>
            </a:r>
          </a:p>
          <a:p>
            <a:pPr lvl="0" algn="ctr" rtl="0">
              <a:buNone/>
            </a:pPr>
            <a:r>
              <a:rPr lang="en" sz="4000"/>
              <a:t>E</a:t>
            </a:r>
          </a:p>
          <a:p>
            <a:pPr lvl="0" algn="ctr" rtl="0">
              <a:buNone/>
            </a:pPr>
            <a:r>
              <a:rPr lang="en" sz="4000"/>
              <a:t>N</a:t>
            </a:r>
          </a:p>
          <a:p>
            <a:pPr algn="ctr">
              <a:buNone/>
            </a:pPr>
            <a:r>
              <a:rPr lang="en" sz="4000"/>
              <a:t>T</a:t>
            </a:r>
          </a:p>
        </p:txBody>
      </p:sp>
      <p:sp>
        <p:nvSpPr>
          <p:cNvPr id="90" name="Shape 90"/>
          <p:cNvSpPr/>
          <p:nvPr/>
        </p:nvSpPr>
        <p:spPr>
          <a:xfrm>
            <a:off x="1916700" y="1090089"/>
            <a:ext cx="6410285" cy="480629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1" name="Shape 91"/>
          <p:cNvSpPr txBox="1"/>
          <p:nvPr/>
        </p:nvSpPr>
        <p:spPr>
          <a:xfrm>
            <a:off x="2013699" y="345350"/>
            <a:ext cx="6305399" cy="685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algn="ctr">
              <a:buNone/>
            </a:pPr>
            <a:r>
              <a:rPr lang="en" sz="3000" b="1" u="sng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en" sz="1800" b="1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OR Log</a:t>
            </a:r>
          </a:p>
        </p:txBody>
      </p:sp>
    </p:spTree>
  </p:cSld>
  <p:clrMapOvr>
    <a:masterClrMapping/>
  </p:clrMapOvr>
  <p:transition spd="slow" advTm="22625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71825" y="139097"/>
            <a:ext cx="1459200" cy="56174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en" sz="9600"/>
              <a:t>O</a:t>
            </a:r>
          </a:p>
          <a:p>
            <a:pPr lvl="0" algn="ctr" rtl="0">
              <a:buNone/>
            </a:pPr>
            <a:r>
              <a:rPr lang="en" sz="4000"/>
              <a:t>B</a:t>
            </a:r>
          </a:p>
          <a:p>
            <a:pPr lvl="0" algn="ctr" rtl="0">
              <a:buNone/>
            </a:pPr>
            <a:r>
              <a:rPr lang="en" sz="4000"/>
              <a:t>S</a:t>
            </a:r>
          </a:p>
          <a:p>
            <a:pPr lvl="0" algn="ctr" rtl="0">
              <a:buNone/>
            </a:pPr>
            <a:r>
              <a:rPr lang="en" sz="4000"/>
              <a:t>E</a:t>
            </a:r>
          </a:p>
          <a:p>
            <a:pPr lvl="0" algn="ctr" rtl="0">
              <a:buNone/>
            </a:pPr>
            <a:r>
              <a:rPr lang="en" sz="4000"/>
              <a:t>R</a:t>
            </a:r>
          </a:p>
          <a:p>
            <a:pPr lvl="0" algn="ctr" rtl="0">
              <a:buNone/>
            </a:pPr>
            <a:r>
              <a:rPr lang="en" sz="4000"/>
              <a:t>V</a:t>
            </a:r>
          </a:p>
          <a:p>
            <a:pPr lvl="0" algn="ctr" rtl="0">
              <a:buNone/>
            </a:pPr>
            <a:r>
              <a:rPr lang="en" sz="4000"/>
              <a:t>E</a:t>
            </a:r>
          </a:p>
          <a:p>
            <a:endParaRPr/>
          </a:p>
        </p:txBody>
      </p:sp>
      <p:sp>
        <p:nvSpPr>
          <p:cNvPr id="97" name="Shape 97"/>
          <p:cNvSpPr/>
          <p:nvPr/>
        </p:nvSpPr>
        <p:spPr>
          <a:xfrm>
            <a:off x="2373913" y="901600"/>
            <a:ext cx="5490917" cy="501873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8" name="Shape 98"/>
          <p:cNvSpPr txBox="1"/>
          <p:nvPr/>
        </p:nvSpPr>
        <p:spPr>
          <a:xfrm>
            <a:off x="2357350" y="228350"/>
            <a:ext cx="5194200" cy="4809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1800" b="1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en" sz="3000" b="1" u="sng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en" sz="1800" b="1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R Log</a:t>
            </a:r>
          </a:p>
        </p:txBody>
      </p:sp>
    </p:spTree>
  </p:cSld>
  <p:clrMapOvr>
    <a:masterClrMapping/>
  </p:clrMapOvr>
  <p:transition spd="slow" advTm="40505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04800" y="316476"/>
            <a:ext cx="1488599" cy="55737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en" sz="9600" dirty="0"/>
              <a:t>R</a:t>
            </a:r>
          </a:p>
          <a:p>
            <a:pPr lvl="0" algn="ctr" rtl="0">
              <a:buNone/>
            </a:pPr>
            <a:r>
              <a:rPr lang="en" dirty="0"/>
              <a:t>E</a:t>
            </a:r>
            <a:br>
              <a:rPr lang="en" dirty="0"/>
            </a:br>
            <a:r>
              <a:rPr lang="en" dirty="0"/>
              <a:t>F</a:t>
            </a:r>
          </a:p>
          <a:p>
            <a:pPr lvl="0" algn="ctr" rtl="0">
              <a:buNone/>
            </a:pPr>
            <a:r>
              <a:rPr lang="en" dirty="0"/>
              <a:t>L</a:t>
            </a:r>
          </a:p>
          <a:p>
            <a:pPr lvl="0" algn="ctr" rtl="0">
              <a:buNone/>
            </a:pPr>
            <a:r>
              <a:rPr lang="en" dirty="0"/>
              <a:t>E</a:t>
            </a:r>
          </a:p>
          <a:p>
            <a:pPr lvl="0" algn="ctr" rtl="0">
              <a:buNone/>
            </a:pPr>
            <a:r>
              <a:rPr lang="en" dirty="0"/>
              <a:t>C</a:t>
            </a:r>
          </a:p>
          <a:p>
            <a:pPr lvl="0" algn="ctr" rtl="0">
              <a:buNone/>
            </a:pPr>
            <a:r>
              <a:rPr lang="en" dirty="0"/>
              <a:t>T</a:t>
            </a:r>
          </a:p>
          <a:p>
            <a:endParaRPr dirty="0"/>
          </a:p>
        </p:txBody>
      </p:sp>
      <p:sp>
        <p:nvSpPr>
          <p:cNvPr id="105" name="Shape 105"/>
          <p:cNvSpPr txBox="1"/>
          <p:nvPr/>
        </p:nvSpPr>
        <p:spPr>
          <a:xfrm>
            <a:off x="3037300" y="316100"/>
            <a:ext cx="3834300" cy="4809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sz="1800" b="1" dirty="0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IO</a:t>
            </a:r>
            <a:r>
              <a:rPr lang="en" sz="3000" b="1" u="sng" dirty="0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R</a:t>
            </a:r>
            <a:r>
              <a:rPr lang="en" sz="1800" b="1" dirty="0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 Log</a:t>
            </a:r>
          </a:p>
        </p:txBody>
      </p:sp>
      <p:pic>
        <p:nvPicPr>
          <p:cNvPr id="19458" name="Picture 2" descr="http://farm4.staticflickr.com/3423/3278066505_fdd5fea9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066800"/>
            <a:ext cx="6502400" cy="4876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1246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en" dirty="0"/>
              <a:t>Reflective Teaching: IOR Log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4841625" y="1207475"/>
            <a:ext cx="3739800" cy="45369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6" name="Shape 83"/>
          <p:cNvSpPr/>
          <p:nvPr/>
        </p:nvSpPr>
        <p:spPr>
          <a:xfrm>
            <a:off x="457200" y="1600200"/>
            <a:ext cx="7244925" cy="392520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 advTm="44000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533400" y="685800"/>
            <a:ext cx="3733800" cy="738633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r>
              <a:rPr lang="en-US" sz="3600" dirty="0" smtClean="0"/>
              <a:t>Credits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>
          <a:xfrm>
            <a:off x="5029200" y="838200"/>
            <a:ext cx="3733800" cy="533400"/>
          </a:xfrm>
        </p:spPr>
        <p:txBody>
          <a:bodyPr/>
          <a:lstStyle/>
          <a:p>
            <a:r>
              <a:rPr lang="en-US" sz="3600" dirty="0" smtClean="0"/>
              <a:t>IOR Log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33400" y="1447800"/>
            <a:ext cx="4495800" cy="4343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/>
              <a:t>IOR Log </a:t>
            </a:r>
            <a:r>
              <a:rPr lang="en-US" dirty="0" smtClean="0"/>
              <a:t>Concept</a:t>
            </a:r>
          </a:p>
          <a:p>
            <a:r>
              <a:rPr lang="en-US" dirty="0" smtClean="0"/>
              <a:t>Tracy </a:t>
            </a:r>
            <a:r>
              <a:rPr lang="en-US" dirty="0"/>
              <a:t>Price, Director,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           </a:t>
            </a:r>
            <a:r>
              <a:rPr lang="en-US" u="sng" dirty="0" smtClean="0">
                <a:solidFill>
                  <a:schemeClr val="hlink"/>
                </a:solidFill>
                <a:hlinkClick r:id="rId3"/>
              </a:rPr>
              <a:t>Center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for Teaching </a:t>
            </a:r>
            <a:r>
              <a:rPr lang="en-US" u="sng" dirty="0">
                <a:hlinkClick r:id="rId3"/>
              </a:rPr>
              <a:t>Excellence</a:t>
            </a:r>
            <a:r>
              <a:rPr lang="en-US" dirty="0"/>
              <a:t> </a:t>
            </a:r>
            <a:r>
              <a:rPr lang="en-US" dirty="0" smtClean="0"/>
              <a:t>             at </a:t>
            </a:r>
            <a:r>
              <a:rPr lang="en-US" u="sng" dirty="0">
                <a:solidFill>
                  <a:schemeClr val="hlink"/>
                </a:solidFill>
                <a:hlinkClick r:id="rId4"/>
              </a:rPr>
              <a:t>Lansing Community College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  <a:p>
            <a:endParaRPr lang="en-US" dirty="0"/>
          </a:p>
          <a:p>
            <a:pPr lvl="0">
              <a:buNone/>
            </a:pPr>
            <a:r>
              <a:rPr lang="en-US" dirty="0"/>
              <a:t>Images from </a:t>
            </a:r>
            <a:r>
              <a:rPr lang="en-US" dirty="0" smtClean="0"/>
              <a:t>Flickr</a:t>
            </a:r>
          </a:p>
          <a:p>
            <a:r>
              <a:rPr lang="en-US" u="sng" dirty="0" smtClean="0">
                <a:solidFill>
                  <a:schemeClr val="hlink"/>
                </a:solidFill>
                <a:hlinkClick r:id="rId5"/>
              </a:rPr>
              <a:t>Bored Students</a:t>
            </a:r>
            <a:r>
              <a:rPr lang="en-US" dirty="0" smtClean="0"/>
              <a:t> from </a:t>
            </a:r>
            <a:r>
              <a:rPr lang="en-US" u="sng" dirty="0">
                <a:solidFill>
                  <a:schemeClr val="hlink"/>
                </a:solidFill>
                <a:hlinkClick r:id="rId6"/>
              </a:rPr>
              <a:t>Cybrarian77</a:t>
            </a:r>
          </a:p>
          <a:p>
            <a:r>
              <a:rPr lang="en-US" u="sng" dirty="0" smtClean="0">
                <a:solidFill>
                  <a:schemeClr val="hlink"/>
                </a:solidFill>
                <a:hlinkClick r:id="rId7"/>
              </a:rPr>
              <a:t>Reflections</a:t>
            </a:r>
            <a:r>
              <a:rPr lang="en-US" dirty="0" smtClean="0"/>
              <a:t> </a:t>
            </a:r>
            <a:r>
              <a:rPr lang="en-US" dirty="0"/>
              <a:t>from </a:t>
            </a:r>
            <a:r>
              <a:rPr lang="en-US" u="sng" dirty="0">
                <a:solidFill>
                  <a:schemeClr val="hlink"/>
                </a:solidFill>
                <a:hlinkClick r:id="rId8"/>
              </a:rPr>
              <a:t>Dead Habits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"/>
          </p:nvPr>
        </p:nvSpPr>
        <p:spPr>
          <a:xfrm>
            <a:off x="5029200" y="1447800"/>
            <a:ext cx="38100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 a blank  IOR log with questions for reflection you can use or adapt at</a:t>
            </a:r>
            <a:endParaRPr lang="en-US" dirty="0" smtClean="0">
              <a:hlinkClick r:id="rId9"/>
            </a:endParaRPr>
          </a:p>
          <a:p>
            <a:pPr marL="0" indent="0">
              <a:buNone/>
            </a:pPr>
            <a:r>
              <a:rPr lang="en-US" dirty="0" smtClean="0">
                <a:hlinkClick r:id="rId10"/>
              </a:rPr>
              <a:t>http://researchtips.org/  presentations/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slow" advTm="18545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194</TotalTime>
  <Words>645</Words>
  <Application>Microsoft Office PowerPoint</Application>
  <PresentationFormat>On-screen Show (4:3)</PresentationFormat>
  <Paragraphs>90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Don't Throw Out the Baby  with the Bathwater</vt:lpstr>
      <vt:lpstr>Reflective Teaching: IOR Log</vt:lpstr>
      <vt:lpstr>I M P L E M E N T</vt:lpstr>
      <vt:lpstr>O B S E R V E </vt:lpstr>
      <vt:lpstr>R E F L E C T </vt:lpstr>
      <vt:lpstr>Reflective Teaching: IOR Log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Don't Throw Out the Baby  with the Bathwater</dc:title>
  <dc:creator>bernss</dc:creator>
  <cp:lastModifiedBy>instimage</cp:lastModifiedBy>
  <cp:revision>18</cp:revision>
  <dcterms:modified xsi:type="dcterms:W3CDTF">2012-08-08T17:31:16Z</dcterms:modified>
</cp:coreProperties>
</file>