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ctiveX/activeX2.xml" ContentType="application/vnd.ms-office.activeX+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309" r:id="rId2"/>
    <p:sldId id="315" r:id="rId3"/>
    <p:sldId id="262" r:id="rId4"/>
    <p:sldId id="298" r:id="rId5"/>
    <p:sldId id="277" r:id="rId6"/>
    <p:sldId id="258" r:id="rId7"/>
    <p:sldId id="260" r:id="rId8"/>
    <p:sldId id="276" r:id="rId9"/>
    <p:sldId id="261" r:id="rId10"/>
    <p:sldId id="305" r:id="rId11"/>
    <p:sldId id="278" r:id="rId12"/>
    <p:sldId id="266" r:id="rId13"/>
    <p:sldId id="267" r:id="rId14"/>
    <p:sldId id="268" r:id="rId15"/>
    <p:sldId id="269" r:id="rId16"/>
    <p:sldId id="270" r:id="rId17"/>
    <p:sldId id="299" r:id="rId18"/>
    <p:sldId id="306" r:id="rId19"/>
    <p:sldId id="283" r:id="rId20"/>
    <p:sldId id="284" r:id="rId21"/>
    <p:sldId id="308" r:id="rId22"/>
    <p:sldId id="297" r:id="rId23"/>
    <p:sldId id="279" r:id="rId24"/>
    <p:sldId id="271" r:id="rId25"/>
    <p:sldId id="272" r:id="rId26"/>
    <p:sldId id="307" r:id="rId27"/>
    <p:sldId id="275" r:id="rId28"/>
    <p:sldId id="300" r:id="rId29"/>
    <p:sldId id="286" r:id="rId30"/>
    <p:sldId id="287" r:id="rId31"/>
    <p:sldId id="301" r:id="rId32"/>
    <p:sldId id="289" r:id="rId33"/>
    <p:sldId id="290" r:id="rId34"/>
    <p:sldId id="291" r:id="rId35"/>
    <p:sldId id="302" r:id="rId36"/>
    <p:sldId id="293" r:id="rId37"/>
    <p:sldId id="294" r:id="rId38"/>
    <p:sldId id="303" r:id="rId39"/>
    <p:sldId id="295" r:id="rId40"/>
    <p:sldId id="304" r:id="rId41"/>
    <p:sldId id="312" r:id="rId4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72425" autoAdjust="0"/>
  </p:normalViewPr>
  <p:slideViewPr>
    <p:cSldViewPr>
      <p:cViewPr varScale="1">
        <p:scale>
          <a:sx n="47" d="100"/>
          <a:sy n="47" d="100"/>
        </p:scale>
        <p:origin x="-102" y="-828"/>
      </p:cViewPr>
      <p:guideLst>
        <p:guide orient="horz" pos="2160"/>
        <p:guide pos="2880"/>
      </p:guideLst>
    </p:cSldViewPr>
  </p:slideViewPr>
  <p:outlineViewPr>
    <p:cViewPr>
      <p:scale>
        <a:sx n="33" d="100"/>
        <a:sy n="33" d="100"/>
      </p:scale>
      <p:origin x="0" y="61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010"/>
          </a:xfrm>
          <a:prstGeom prst="rect">
            <a:avLst/>
          </a:prstGeom>
        </p:spPr>
        <p:txBody>
          <a:bodyPr vert="horz" lIns="92301" tIns="46151" rIns="92301" bIns="46151" rtlCol="0"/>
          <a:lstStyle>
            <a:lvl1pPr algn="r">
              <a:defRPr sz="1200"/>
            </a:lvl1pPr>
          </a:lstStyle>
          <a:p>
            <a:fld id="{2A2B377A-7F43-4D1F-826D-DA8FE48E6305}" type="datetimeFigureOut">
              <a:rPr lang="en-US" smtClean="0"/>
              <a:pPr/>
              <a:t>12/17/2011</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1" tIns="46151" rIns="92301"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301" tIns="46151" rIns="92301" bIns="46151" rtlCol="0" anchor="b"/>
          <a:lstStyle>
            <a:lvl1pPr algn="r">
              <a:defRPr sz="1200"/>
            </a:lvl1pPr>
          </a:lstStyle>
          <a:p>
            <a:fld id="{5E8B5EFA-103E-4459-9D6E-352F36818CEB}" type="slidenum">
              <a:rPr lang="en-US" smtClean="0"/>
              <a:pPr/>
              <a:t>‹#›</a:t>
            </a:fld>
            <a:endParaRPr lang="en-US"/>
          </a:p>
        </p:txBody>
      </p:sp>
    </p:spTree>
    <p:extLst>
      <p:ext uri="{BB962C8B-B14F-4D97-AF65-F5344CB8AC3E}">
        <p14:creationId xmlns:p14="http://schemas.microsoft.com/office/powerpoint/2010/main" val="1763837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1" tIns="46151" rIns="92301" bIns="46151" rtlCol="0"/>
          <a:lstStyle>
            <a:lvl1pPr algn="r">
              <a:defRPr sz="1200"/>
            </a:lvl1pPr>
          </a:lstStyle>
          <a:p>
            <a:fld id="{3F9BFF57-0491-43E5-88F0-97709BCEC79D}" type="datetimeFigureOut">
              <a:rPr lang="en-US" smtClean="0"/>
              <a:pPr/>
              <a:t>12/17/2011</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301" tIns="46151" rIns="92301" bIns="46151"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1" tIns="46151" rIns="92301"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1" tIns="46151" rIns="92301"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1" tIns="46151" rIns="92301" bIns="46151" rtlCol="0" anchor="b"/>
          <a:lstStyle>
            <a:lvl1pPr algn="r">
              <a:defRPr sz="1200"/>
            </a:lvl1pPr>
          </a:lstStyle>
          <a:p>
            <a:fld id="{B9CC7643-611A-49FC-8D5F-DB560C77D40E}" type="slidenum">
              <a:rPr lang="en-US" smtClean="0"/>
              <a:pPr/>
              <a:t>‹#›</a:t>
            </a:fld>
            <a:endParaRPr lang="en-US"/>
          </a:p>
        </p:txBody>
      </p:sp>
    </p:spTree>
    <p:extLst>
      <p:ext uri="{BB962C8B-B14F-4D97-AF65-F5344CB8AC3E}">
        <p14:creationId xmlns:p14="http://schemas.microsoft.com/office/powerpoint/2010/main" val="155306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lcc-library-life.blogspot.co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lcc.edu/library/find/articles.aspx"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ourselves</a:t>
            </a:r>
            <a:r>
              <a:rPr lang="en-US" baseline="0" dirty="0" smtClean="0"/>
              <a:t> briefly</a:t>
            </a:r>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While GA was very useful</a:t>
            </a:r>
            <a:r>
              <a:rPr lang="en-US" sz="1600" baseline="0" dirty="0" smtClean="0"/>
              <a:t> for us, we needed something else to make our analysis a lot easier. </a:t>
            </a:r>
          </a:p>
          <a:p>
            <a:endParaRPr lang="en-US" sz="1600" baseline="0" dirty="0" smtClean="0"/>
          </a:p>
          <a:p>
            <a:r>
              <a:rPr lang="en-US" sz="1600" baseline="0" dirty="0" smtClean="0"/>
              <a:t>We specifically want to know where exactly our users are clicking in our website and catalog (something that GA can’t provide)</a:t>
            </a:r>
          </a:p>
          <a:p>
            <a:endParaRPr lang="en-US" sz="1600" dirty="0" smtClean="0"/>
          </a:p>
          <a:p>
            <a:pPr defTabSz="923015">
              <a:defRPr/>
            </a:pPr>
            <a:r>
              <a:rPr lang="en-US" sz="1600" dirty="0" smtClean="0"/>
              <a:t>So we turn to CLICK ANALYTICS </a:t>
            </a:r>
            <a:r>
              <a:rPr lang="en-US" sz="1600" dirty="0" smtClean="0">
                <a:sym typeface="Wingdings" pitchFamily="2" charset="2"/>
              </a:rPr>
              <a:t> </a:t>
            </a:r>
            <a:r>
              <a:rPr lang="en-US" sz="1600" dirty="0" smtClean="0"/>
              <a:t>Subset of web analytics that reveals where users click on a webpage.</a:t>
            </a:r>
          </a:p>
          <a:p>
            <a:pPr defTabSz="923015">
              <a:defRPr/>
            </a:pPr>
            <a:endParaRPr lang="en-US" sz="1600" dirty="0" smtClean="0"/>
          </a:p>
          <a:p>
            <a:pPr defTabSz="923015">
              <a:defRPr/>
            </a:pPr>
            <a:r>
              <a:rPr lang="en-US" sz="1600" dirty="0" smtClean="0"/>
              <a:t>Generates visual representation of what and where visitors are clicking on a particular webpage by overlaying the click data on top of the webpage being tracked.</a:t>
            </a:r>
          </a:p>
        </p:txBody>
      </p:sp>
      <p:sp>
        <p:nvSpPr>
          <p:cNvPr id="4" name="Slide Number Placeholder 3"/>
          <p:cNvSpPr>
            <a:spLocks noGrp="1"/>
          </p:cNvSpPr>
          <p:nvPr>
            <p:ph type="sldNum" sz="quarter" idx="10"/>
          </p:nvPr>
        </p:nvSpPr>
        <p:spPr/>
        <p:txBody>
          <a:bodyPr/>
          <a:lstStyle/>
          <a:p>
            <a:fld id="{B9CC7643-611A-49FC-8D5F-DB560C77D40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2000" dirty="0" smtClean="0"/>
              <a:t>Formerly called “Site Overlay”</a:t>
            </a:r>
          </a:p>
          <a:p>
            <a:pPr lvl="0"/>
            <a:r>
              <a:rPr lang="en-US" sz="2000" dirty="0" smtClean="0"/>
              <a:t>accessible from within Google Analytics report</a:t>
            </a:r>
          </a:p>
          <a:p>
            <a:pPr lvl="0"/>
            <a:r>
              <a:rPr lang="en-US" sz="2000" dirty="0" smtClean="0"/>
              <a:t>Lets you see how your users interact with your website through click data at the link level</a:t>
            </a:r>
          </a:p>
          <a:p>
            <a:pPr lvl="0"/>
            <a:r>
              <a:rPr lang="en-US" sz="2000" dirty="0" smtClean="0"/>
              <a:t>For each link, you can see the percentage of total clicks that occurred on that link</a:t>
            </a:r>
          </a:p>
          <a:p>
            <a:pPr lvl="0"/>
            <a:endParaRPr lang="en-US" sz="2000" dirty="0" smtClean="0"/>
          </a:p>
          <a:p>
            <a:pPr defTabSz="923015">
              <a:defRPr/>
            </a:pPr>
            <a:r>
              <a:rPr lang="en-US" sz="2000" dirty="0" err="1" smtClean="0">
                <a:sym typeface="Wingdings" pitchFamily="2" charset="2"/>
              </a:rPr>
              <a:t>ClickHeat</a:t>
            </a:r>
            <a:r>
              <a:rPr lang="en-US" sz="2000" dirty="0" smtClean="0">
                <a:sym typeface="Wingdings" pitchFamily="2" charset="2"/>
              </a:rPr>
              <a:t>  </a:t>
            </a:r>
            <a:r>
              <a:rPr lang="en-US" sz="2000" dirty="0" smtClean="0"/>
              <a:t>Visually displays the amount of clicks on a webpage using color ; open-source software, released under GPL </a:t>
            </a:r>
            <a:r>
              <a:rPr lang="en-US" sz="2000" dirty="0" err="1" smtClean="0"/>
              <a:t>licence</a:t>
            </a:r>
            <a:r>
              <a:rPr lang="en-US" sz="2000" dirty="0" smtClean="0"/>
              <a:t>, and free of charge.</a:t>
            </a:r>
            <a:endParaRPr lang="en-US" sz="2000" dirty="0" smtClean="0">
              <a:sym typeface="Wingdings" pitchFamily="2" charset="2"/>
            </a:endParaRPr>
          </a:p>
          <a:p>
            <a:pPr lvl="0"/>
            <a:endParaRPr lang="en-US" sz="2000" dirty="0" smtClean="0"/>
          </a:p>
          <a:p>
            <a:pPr lvl="0"/>
            <a:r>
              <a:rPr lang="en-US" sz="2000" dirty="0" err="1" smtClean="0"/>
              <a:t>OneStatFree</a:t>
            </a:r>
            <a:r>
              <a:rPr lang="en-US" sz="2000" dirty="0" smtClean="0"/>
              <a:t> </a:t>
            </a:r>
            <a:r>
              <a:rPr lang="en-US" sz="2000" dirty="0" smtClean="0">
                <a:sym typeface="Wingdings" pitchFamily="2" charset="2"/>
              </a:rPr>
              <a:t> not many libraries use it but it’s free</a:t>
            </a:r>
          </a:p>
          <a:p>
            <a:pPr lvl="0"/>
            <a:endParaRPr lang="en-US" dirty="0" smtClean="0">
              <a:sym typeface="Wingdings" pitchFamily="2" charset="2"/>
            </a:endParaRPr>
          </a:p>
        </p:txBody>
      </p:sp>
      <p:sp>
        <p:nvSpPr>
          <p:cNvPr id="4" name="Slide Number Placeholder 3"/>
          <p:cNvSpPr>
            <a:spLocks noGrp="1"/>
          </p:cNvSpPr>
          <p:nvPr>
            <p:ph type="sldNum" sz="quarter" idx="10"/>
          </p:nvPr>
        </p:nvSpPr>
        <p:spPr/>
        <p:txBody>
          <a:bodyPr/>
          <a:lstStyle/>
          <a:p>
            <a:fld id="{B9CC7643-611A-49FC-8D5F-DB560C77D40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Here are some commercial click analytics tools:</a:t>
            </a:r>
          </a:p>
          <a:p>
            <a:endParaRPr lang="en-US" sz="2000" dirty="0" smtClean="0"/>
          </a:p>
          <a:p>
            <a:r>
              <a:rPr lang="en-US" sz="2000" dirty="0" smtClean="0"/>
              <a:t>We opted to use </a:t>
            </a:r>
            <a:r>
              <a:rPr lang="en-US" sz="2000" dirty="0" err="1" smtClean="0"/>
              <a:t>CrazyEgg</a:t>
            </a:r>
            <a:r>
              <a:rPr lang="en-US" sz="2000" dirty="0" smtClean="0"/>
              <a:t> because it combined the capabilities of an in-page analytics and </a:t>
            </a:r>
            <a:r>
              <a:rPr lang="en-US" sz="2000" dirty="0" err="1" smtClean="0"/>
              <a:t>clickheat</a:t>
            </a:r>
            <a:r>
              <a:rPr lang="en-US" sz="2000" dirty="0" smtClean="0"/>
              <a:t> in one tool.</a:t>
            </a:r>
          </a:p>
          <a:p>
            <a:endParaRPr lang="en-US" sz="2000" dirty="0" smtClean="0"/>
          </a:p>
          <a:p>
            <a:r>
              <a:rPr lang="en-US" sz="2000" dirty="0" smtClean="0"/>
              <a:t>Also</a:t>
            </a:r>
            <a:r>
              <a:rPr lang="en-US" sz="2000" baseline="0" dirty="0" smtClean="0"/>
              <a:t>, it’s easier to install and configure than other click analytics tool.</a:t>
            </a:r>
            <a:endParaRPr lang="en-US" sz="2000" dirty="0" smtClean="0"/>
          </a:p>
          <a:p>
            <a:endParaRPr lang="en-US" sz="2000" dirty="0" smtClean="0"/>
          </a:p>
          <a:p>
            <a:r>
              <a:rPr lang="en-US" sz="2000" dirty="0" smtClean="0"/>
              <a:t>The cost of the plan depends on how many visits or “snapshots” you want</a:t>
            </a:r>
            <a:r>
              <a:rPr lang="en-US" sz="2000" baseline="0" dirty="0" smtClean="0"/>
              <a:t> to monitor. </a:t>
            </a:r>
          </a:p>
          <a:p>
            <a:endParaRPr lang="en-US" sz="2000" baseline="0" dirty="0" smtClean="0"/>
          </a:p>
          <a:p>
            <a:r>
              <a:rPr lang="en-US" sz="2000" baseline="0" dirty="0" smtClean="0"/>
              <a:t>It </a:t>
            </a:r>
            <a:r>
              <a:rPr lang="en-US" sz="2000" dirty="0" smtClean="0"/>
              <a:t>ranges from: $9/month to $99/month depending on how many pages and clicks you want tracked in your website</a:t>
            </a:r>
          </a:p>
          <a:p>
            <a:endParaRPr lang="en-US" sz="2000" dirty="0" smtClean="0"/>
          </a:p>
          <a:p>
            <a:r>
              <a:rPr lang="en-US" sz="2000" dirty="0" smtClean="0"/>
              <a:t>We chose the standard plan - $19/month (25,000 visits/ month; tracks 20 pages at once). </a:t>
            </a:r>
          </a:p>
          <a:p>
            <a:endParaRPr lang="en-US" sz="2000" dirty="0" smtClean="0"/>
          </a:p>
          <a:p>
            <a:r>
              <a:rPr lang="en-US" sz="2000" dirty="0" smtClean="0"/>
              <a:t>You can always add pages in your website that you want to be tracked</a:t>
            </a:r>
          </a:p>
          <a:p>
            <a:endParaRPr lang="en-US" sz="2000" dirty="0" smtClean="0"/>
          </a:p>
          <a:p>
            <a:r>
              <a:rPr lang="en-US" sz="2000" dirty="0" smtClean="0"/>
              <a:t>One caveat: once</a:t>
            </a:r>
            <a:r>
              <a:rPr lang="en-US" sz="2000" baseline="0" dirty="0" smtClean="0"/>
              <a:t> a snapshot reaches it’s limit, it will stop tracking clicks but it will archive it in the </a:t>
            </a:r>
            <a:r>
              <a:rPr lang="en-US" sz="2000" baseline="0" dirty="0" err="1" smtClean="0"/>
              <a:t>CrazyEgg</a:t>
            </a:r>
            <a:r>
              <a:rPr lang="en-US" sz="2000" baseline="0" dirty="0" smtClean="0"/>
              <a:t> website.</a:t>
            </a:r>
            <a:endParaRPr lang="en-US" sz="2000" dirty="0" smtClean="0"/>
          </a:p>
          <a:p>
            <a:endParaRPr lang="en-US" sz="2000" dirty="0" smtClean="0"/>
          </a:p>
          <a:p>
            <a:r>
              <a:rPr lang="en-US" sz="2000" dirty="0" smtClean="0"/>
              <a:t>Just insert a </a:t>
            </a:r>
            <a:r>
              <a:rPr lang="en-US" sz="2000" dirty="0" err="1" smtClean="0"/>
              <a:t>javascript</a:t>
            </a:r>
            <a:r>
              <a:rPr lang="en-US" sz="2000" dirty="0" smtClean="0"/>
              <a:t> code in your footer to get it going (tracking starts immediately once this is done)</a:t>
            </a:r>
            <a:endParaRPr lang="en-US" sz="2000"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Crazy</a:t>
            </a:r>
            <a:r>
              <a:rPr lang="en-US" sz="2000" baseline="0" dirty="0" smtClean="0"/>
              <a:t> Egg provides you with 3 different views. I will be talking about each of them.</a:t>
            </a:r>
          </a:p>
          <a:p>
            <a:endParaRPr lang="en-US" sz="2000" dirty="0" smtClean="0"/>
          </a:p>
          <a:p>
            <a:r>
              <a:rPr lang="en-US" sz="2000" dirty="0" smtClean="0"/>
              <a:t>This is the </a:t>
            </a:r>
            <a:r>
              <a:rPr lang="en-US" sz="2000" dirty="0" err="1" smtClean="0"/>
              <a:t>heatmap</a:t>
            </a:r>
            <a:r>
              <a:rPr lang="en-US" sz="2000" dirty="0" smtClean="0"/>
              <a:t> view from our Crazy Egg account</a:t>
            </a:r>
          </a:p>
          <a:p>
            <a:endParaRPr lang="en-US" sz="2000" dirty="0" smtClean="0"/>
          </a:p>
          <a:p>
            <a:r>
              <a:rPr lang="en-US" sz="2000" dirty="0" smtClean="0"/>
              <a:t>In this view, we can see where the areas in our website</a:t>
            </a:r>
            <a:r>
              <a:rPr lang="en-US" sz="2000" baseline="0" dirty="0" smtClean="0"/>
              <a:t> </a:t>
            </a:r>
            <a:r>
              <a:rPr lang="en-US" sz="2000" dirty="0" smtClean="0"/>
              <a:t>our users mostly clicked on by the intensity of the colors</a:t>
            </a:r>
            <a:r>
              <a:rPr lang="en-US" sz="2000" dirty="0" smtClean="0">
                <a:sym typeface="Wingdings" pitchFamily="2" charset="2"/>
              </a:rPr>
              <a:t> </a:t>
            </a:r>
            <a:r>
              <a:rPr lang="en-US" sz="2000" dirty="0" smtClean="0"/>
              <a:t>The brighter the area, the more popular it is. The darker the area, the less popular it is.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sym typeface="Wingdings" pitchFamily="2" charset="2"/>
              </a:rPr>
              <a:t>Confetti view displays every click and overlays those clicks as colored dots  focuses on clicks on the web page level</a:t>
            </a:r>
          </a:p>
          <a:p>
            <a:endParaRPr lang="en-US" sz="2000" dirty="0" smtClean="0">
              <a:sym typeface="Wingdings" pitchFamily="2" charset="2"/>
            </a:endParaRPr>
          </a:p>
          <a:p>
            <a:r>
              <a:rPr lang="en-US" sz="2000" dirty="0" smtClean="0">
                <a:sym typeface="Wingdings" pitchFamily="2" charset="2"/>
              </a:rPr>
              <a:t>It also shows referring sites or where your users are coming from  in this case most of our users come from the LCC website</a:t>
            </a:r>
          </a:p>
          <a:p>
            <a:endParaRPr lang="en-US" sz="20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Site overlay displays</a:t>
            </a:r>
            <a:r>
              <a:rPr lang="en-US" sz="2000" baseline="0" dirty="0" smtClean="0"/>
              <a:t> the number of clicks a link receives including graphics or images in your website</a:t>
            </a:r>
            <a:endParaRPr lang="en-US" sz="2000" dirty="0" smtClean="0"/>
          </a:p>
          <a:p>
            <a:endParaRPr lang="en-US" sz="2000" dirty="0" smtClean="0"/>
          </a:p>
          <a:p>
            <a:r>
              <a:rPr lang="en-US" sz="2000" dirty="0" smtClean="0"/>
              <a:t>They are color coded to make it easier to see which areas are more popular. For example, a blue button indicates that the area is not as popular as an area marked with a red button.</a:t>
            </a:r>
          </a:p>
          <a:p>
            <a:endParaRPr lang="en-US" sz="2000" dirty="0" smtClean="0"/>
          </a:p>
          <a:p>
            <a:endParaRPr lang="en-US" dirty="0" smtClean="0"/>
          </a:p>
        </p:txBody>
      </p:sp>
      <p:sp>
        <p:nvSpPr>
          <p:cNvPr id="4" name="Slide Number Placeholder 3"/>
          <p:cNvSpPr>
            <a:spLocks noGrp="1"/>
          </p:cNvSpPr>
          <p:nvPr>
            <p:ph type="sldNum" sz="quarter" idx="10"/>
          </p:nvPr>
        </p:nvSpPr>
        <p:spPr/>
        <p:txBody>
          <a:bodyPr/>
          <a:lstStyle/>
          <a:p>
            <a:fld id="{B9CC7643-611A-49FC-8D5F-DB560C77D40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2000" dirty="0" smtClean="0"/>
              <a:t>Website</a:t>
            </a:r>
            <a:r>
              <a:rPr lang="en-US" sz="2000" baseline="0" dirty="0" smtClean="0"/>
              <a:t> changes:</a:t>
            </a:r>
            <a:endParaRPr lang="en-US" sz="2000" dirty="0" smtClean="0"/>
          </a:p>
          <a:p>
            <a:pPr marL="230753" indent="-230753">
              <a:spcBef>
                <a:spcPct val="0"/>
              </a:spcBef>
              <a:buAutoNum type="arabicPeriod"/>
            </a:pPr>
            <a:r>
              <a:rPr lang="en-US" sz="2000" dirty="0" smtClean="0"/>
              <a:t>Because it was the most popular link on the page and it was buried at the bottom of the page</a:t>
            </a:r>
          </a:p>
          <a:p>
            <a:pPr marL="230753" indent="-230753" defTabSz="923015">
              <a:spcBef>
                <a:spcPct val="0"/>
              </a:spcBef>
              <a:buFontTx/>
              <a:buNone/>
              <a:defRPr/>
            </a:pPr>
            <a:r>
              <a:rPr lang="en-US" sz="2000" dirty="0" smtClean="0"/>
              <a:t>2.  And directed patrons to the</a:t>
            </a:r>
            <a:r>
              <a:rPr lang="en-US" sz="2000" baseline="0" dirty="0" smtClean="0"/>
              <a:t> chat box because they </a:t>
            </a:r>
            <a:r>
              <a:rPr lang="en-US" sz="2000" dirty="0" smtClean="0"/>
              <a:t>were seeking help from non-LCC librarians when we were available.</a:t>
            </a:r>
          </a:p>
          <a:p>
            <a:pPr eaLnBrk="1" hangingPunct="1">
              <a:spcBef>
                <a:spcPct val="0"/>
              </a:spcBef>
            </a:pPr>
            <a:endParaRPr lang="en-US" sz="2000" dirty="0" smtClean="0"/>
          </a:p>
          <a:p>
            <a:pPr eaLnBrk="1" hangingPunct="1">
              <a:spcBef>
                <a:spcPct val="0"/>
              </a:spcBef>
            </a:pPr>
            <a:r>
              <a:rPr lang="en-US" sz="2000" dirty="0" smtClean="0"/>
              <a:t>Homepage changes:</a:t>
            </a:r>
          </a:p>
          <a:p>
            <a:pPr marL="230753" indent="-230753">
              <a:spcBef>
                <a:spcPct val="0"/>
              </a:spcBef>
              <a:buAutoNum type="arabicPeriod"/>
            </a:pPr>
            <a:r>
              <a:rPr lang="en-US" sz="2000" dirty="0" smtClean="0"/>
              <a:t>Footer not used </a:t>
            </a:r>
          </a:p>
          <a:p>
            <a:pPr marL="230753" indent="-230753">
              <a:spcBef>
                <a:spcPct val="0"/>
              </a:spcBef>
              <a:buAutoNum type="arabicPeriod"/>
            </a:pPr>
            <a:r>
              <a:rPr lang="en-US" sz="2000" dirty="0" smtClean="0"/>
              <a:t>Research Guides link used a lot</a:t>
            </a:r>
          </a:p>
          <a:p>
            <a:pPr marL="230753" indent="-230753">
              <a:spcBef>
                <a:spcPct val="0"/>
              </a:spcBef>
              <a:buAutoNum type="arabicPeriod"/>
            </a:pPr>
            <a:r>
              <a:rPr lang="en-US" sz="2000" dirty="0" smtClean="0"/>
              <a:t>they were not being used</a:t>
            </a:r>
          </a:p>
        </p:txBody>
      </p:sp>
      <p:sp>
        <p:nvSpPr>
          <p:cNvPr id="4" name="Slide Number Placeholder 3"/>
          <p:cNvSpPr>
            <a:spLocks noGrp="1"/>
          </p:cNvSpPr>
          <p:nvPr>
            <p:ph type="sldNum" sz="quarter" idx="10"/>
          </p:nvPr>
        </p:nvSpPr>
        <p:spPr/>
        <p:txBody>
          <a:bodyPr/>
          <a:lstStyle/>
          <a:p>
            <a:fld id="{B9CC7643-611A-49FC-8D5F-DB560C77D40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Free</a:t>
            </a:r>
            <a:r>
              <a:rPr lang="en-US" baseline="0" dirty="0" smtClean="0"/>
              <a:t> tool from Google.</a:t>
            </a:r>
          </a:p>
          <a:p>
            <a:pPr eaLnBrk="1" hangingPunct="1">
              <a:spcBef>
                <a:spcPct val="0"/>
              </a:spcBef>
            </a:pPr>
            <a:endParaRPr lang="en-US" baseline="0" dirty="0" smtClean="0"/>
          </a:p>
          <a:p>
            <a:pPr eaLnBrk="1" hangingPunct="1">
              <a:spcBef>
                <a:spcPct val="0"/>
              </a:spcBef>
            </a:pPr>
            <a:r>
              <a:rPr lang="en-US" baseline="0" dirty="0" smtClean="0"/>
              <a:t>Can c</a:t>
            </a:r>
            <a:r>
              <a:rPr lang="en-US" dirty="0" smtClean="0"/>
              <a:t>reate a custom search engine for your website and analyze</a:t>
            </a:r>
            <a:r>
              <a:rPr lang="en-US" baseline="0" dirty="0" smtClean="0"/>
              <a:t> results</a:t>
            </a:r>
            <a:r>
              <a:rPr lang="en-US" dirty="0" smtClean="0"/>
              <a:t> to understand how patrons are using your website.  </a:t>
            </a:r>
          </a:p>
          <a:p>
            <a:pPr eaLnBrk="1" hangingPunct="1">
              <a:spcBef>
                <a:spcPct val="0"/>
              </a:spcBef>
            </a:pPr>
            <a:endParaRPr lang="en-US" dirty="0" smtClean="0"/>
          </a:p>
          <a:p>
            <a:pPr eaLnBrk="1" hangingPunct="1">
              <a:spcBef>
                <a:spcPct val="0"/>
              </a:spcBef>
            </a:pPr>
            <a:r>
              <a:rPr lang="en-US" dirty="0" smtClean="0"/>
              <a:t>Before we had no ability to customize search box – searched college website – now we limit search to the library website</a:t>
            </a:r>
          </a:p>
          <a:p>
            <a:endParaRPr lang="en-US" dirty="0" smtClean="0"/>
          </a:p>
          <a:p>
            <a:r>
              <a:rPr lang="en-US" dirty="0" smtClean="0"/>
              <a:t>First added this, was excited to be able to give patrons the option to search, but didn’t realize what valuable data it would give us about how patrons use our website.</a:t>
            </a:r>
          </a:p>
        </p:txBody>
      </p:sp>
      <p:sp>
        <p:nvSpPr>
          <p:cNvPr id="4" name="Slide Number Placeholder 3"/>
          <p:cNvSpPr>
            <a:spLocks noGrp="1"/>
          </p:cNvSpPr>
          <p:nvPr>
            <p:ph type="sldNum" sz="quarter" idx="10"/>
          </p:nvPr>
        </p:nvSpPr>
        <p:spPr/>
        <p:txBody>
          <a:bodyPr/>
          <a:lstStyle/>
          <a:p>
            <a:fld id="{B9CC7643-611A-49FC-8D5F-DB560C77D40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u="sng" dirty="0" smtClean="0"/>
              <a:t>How it Works</a:t>
            </a:r>
          </a:p>
          <a:p>
            <a:pPr>
              <a:defRPr/>
            </a:pPr>
            <a:r>
              <a:rPr lang="en-US" dirty="0" smtClean="0"/>
              <a:t>Create a custom search engine for your website.  </a:t>
            </a:r>
          </a:p>
          <a:p>
            <a:pPr>
              <a:defRPr/>
            </a:pPr>
            <a:r>
              <a:rPr lang="en-US" dirty="0" smtClean="0"/>
              <a:t>Or you could create engine with high quality websites on a given topic.</a:t>
            </a:r>
          </a:p>
          <a:p>
            <a:pPr>
              <a:defRPr/>
            </a:pPr>
            <a:r>
              <a:rPr lang="en-US" dirty="0" smtClean="0"/>
              <a:t>Add all domains you want to include – e.g. website, </a:t>
            </a:r>
            <a:r>
              <a:rPr lang="en-US" dirty="0" err="1" smtClean="0"/>
              <a:t>libguides</a:t>
            </a:r>
            <a:r>
              <a:rPr lang="en-US" dirty="0" smtClean="0"/>
              <a:t>, blog</a:t>
            </a:r>
          </a:p>
          <a:p>
            <a:pPr>
              <a:defRPr/>
            </a:pPr>
            <a:r>
              <a:rPr lang="en-US" dirty="0" smtClean="0"/>
              <a:t>Customize look and feel of search box</a:t>
            </a:r>
          </a:p>
          <a:p>
            <a:pPr>
              <a:defRPr/>
            </a:pPr>
            <a:endParaRPr lang="en-US" dirty="0" smtClean="0"/>
          </a:p>
          <a:p>
            <a:pPr>
              <a:defRPr/>
            </a:pPr>
            <a:r>
              <a:rPr lang="en-US" dirty="0" smtClean="0"/>
              <a:t>Cut and paste code into your website</a:t>
            </a:r>
          </a:p>
          <a:p>
            <a:pPr>
              <a:defRPr/>
            </a:pPr>
            <a:endParaRPr lang="en-US" dirty="0" smtClean="0"/>
          </a:p>
          <a:p>
            <a:pPr>
              <a:defRPr/>
            </a:pPr>
            <a:r>
              <a:rPr lang="en-US" dirty="0" smtClean="0"/>
              <a:t>Search</a:t>
            </a:r>
            <a:r>
              <a:rPr lang="en-US" baseline="0" dirty="0" smtClean="0"/>
              <a:t> box on our library website header – “search library website”</a:t>
            </a:r>
            <a:endParaRPr lang="en-US" dirty="0" smtClean="0"/>
          </a:p>
          <a:p>
            <a:pPr>
              <a:defRPr/>
            </a:pPr>
            <a:endParaRPr lang="en-US" dirty="0" smtClean="0"/>
          </a:p>
          <a:p>
            <a:pPr>
              <a:defRPr/>
            </a:pPr>
            <a:r>
              <a:rPr lang="en-US" dirty="0" smtClean="0"/>
              <a:t>Connect your Google Custom Search engine with Google Analytics to make it easier to analyze results.</a:t>
            </a:r>
          </a:p>
          <a:p>
            <a:pPr>
              <a:defRPr/>
            </a:pPr>
            <a:endParaRPr lang="en-US" dirty="0" smtClean="0"/>
          </a:p>
          <a:p>
            <a:pPr>
              <a:defRPr/>
            </a:pPr>
            <a:r>
              <a:rPr lang="en-US" dirty="0" smtClean="0"/>
              <a:t>Overview of the type of results you can get:</a:t>
            </a:r>
          </a:p>
          <a:p>
            <a:pPr marL="171421" indent="-171421">
              <a:buFont typeface="Arial" pitchFamily="34" charset="0"/>
              <a:buChar char="•"/>
              <a:defRPr/>
            </a:pPr>
            <a:r>
              <a:rPr lang="en-US" dirty="0" smtClean="0"/>
              <a:t>How many people search</a:t>
            </a:r>
          </a:p>
          <a:p>
            <a:pPr marL="171421" indent="-171421">
              <a:buFont typeface="Arial" pitchFamily="34" charset="0"/>
              <a:buChar char="•"/>
              <a:defRPr/>
            </a:pPr>
            <a:r>
              <a:rPr lang="en-US" dirty="0" smtClean="0"/>
              <a:t>What are the top searches</a:t>
            </a:r>
          </a:p>
          <a:p>
            <a:pPr marL="171421" indent="-171421">
              <a:buFont typeface="Arial" pitchFamily="34" charset="0"/>
              <a:buChar char="•"/>
              <a:defRPr/>
            </a:pPr>
            <a:r>
              <a:rPr lang="en-US" dirty="0" smtClean="0"/>
              <a:t>For specific search term – where did users start, how long did they stay on your site after, how many leave after searching without finding what they need?</a:t>
            </a:r>
          </a:p>
          <a:p>
            <a:pPr marL="171421" indent="-171421">
              <a:buFont typeface="Arial" pitchFamily="34" charset="0"/>
              <a:buChar char="•"/>
              <a:defRPr/>
            </a:pPr>
            <a:r>
              <a:rPr lang="en-US" dirty="0" smtClean="0"/>
              <a:t>Start Pages - Which pages do most patrons search from?  Why?</a:t>
            </a:r>
          </a:p>
          <a:p>
            <a:pPr marL="171421" indent="-171421">
              <a:buFont typeface="Arial" pitchFamily="34" charset="0"/>
              <a:buChar char="•"/>
              <a:defRPr/>
            </a:pPr>
            <a:endParaRPr lang="en-US" dirty="0" smtClean="0"/>
          </a:p>
          <a:p>
            <a:pPr>
              <a:buFont typeface="Arial" pitchFamily="34" charset="0"/>
              <a:buNone/>
              <a:defRPr/>
            </a:pPr>
            <a:r>
              <a:rPr lang="en-US" dirty="0" smtClean="0"/>
              <a:t>Amount of Data can be overwhelming – here are a few ideas for using the</a:t>
            </a:r>
            <a:r>
              <a:rPr lang="en-US" baseline="0" dirty="0" smtClean="0"/>
              <a:t> data</a:t>
            </a:r>
            <a:endParaRPr lang="en-US" dirty="0" smtClean="0"/>
          </a:p>
        </p:txBody>
      </p:sp>
      <p:sp>
        <p:nvSpPr>
          <p:cNvPr id="4" name="Slide Number Placeholder 3"/>
          <p:cNvSpPr>
            <a:spLocks noGrp="1"/>
          </p:cNvSpPr>
          <p:nvPr>
            <p:ph type="sldNum" sz="quarter" idx="5"/>
          </p:nvPr>
        </p:nvSpPr>
        <p:spPr/>
        <p:txBody>
          <a:bodyPr/>
          <a:lstStyle/>
          <a:p>
            <a:pPr>
              <a:defRPr/>
            </a:pPr>
            <a:fld id="{A28AC592-9EB0-44BB-A29F-5B60872B58FB}"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b="1" dirty="0" smtClean="0"/>
              <a:t>Exists</a:t>
            </a:r>
            <a:r>
              <a:rPr lang="en-US" b="1" baseline="0" dirty="0" smtClean="0"/>
              <a:t> but is hard to find</a:t>
            </a:r>
            <a:endParaRPr lang="en-US" b="1" dirty="0" smtClean="0"/>
          </a:p>
          <a:p>
            <a:pPr>
              <a:defRPr/>
            </a:pPr>
            <a:endParaRPr lang="en-US" dirty="0" smtClean="0"/>
          </a:p>
          <a:p>
            <a:pPr>
              <a:defRPr/>
            </a:pPr>
            <a:r>
              <a:rPr lang="en-US" dirty="0" smtClean="0"/>
              <a:t>After redesign:</a:t>
            </a:r>
          </a:p>
          <a:p>
            <a:pPr marL="169838" indent="-169838">
              <a:buFont typeface="Arial" pitchFamily="34" charset="0"/>
              <a:buChar char="•"/>
              <a:defRPr/>
            </a:pPr>
            <a:r>
              <a:rPr lang="en-US" dirty="0" smtClean="0"/>
              <a:t>LINKS tutorial</a:t>
            </a:r>
          </a:p>
          <a:p>
            <a:pPr marL="169838" indent="-169838">
              <a:buFont typeface="Arial" pitchFamily="34" charset="0"/>
              <a:buChar char="•"/>
              <a:defRPr/>
            </a:pPr>
            <a:r>
              <a:rPr lang="en-US" dirty="0" smtClean="0"/>
              <a:t>Syllabus – used</a:t>
            </a:r>
            <a:r>
              <a:rPr lang="en-US" baseline="0" dirty="0" smtClean="0"/>
              <a:t> to be on homepage</a:t>
            </a:r>
            <a:endParaRPr lang="en-US" dirty="0" smtClean="0"/>
          </a:p>
          <a:p>
            <a:pPr marL="622741" lvl="1" indent="-169838">
              <a:buFont typeface="Arial" pitchFamily="34" charset="0"/>
              <a:buChar char="•"/>
              <a:defRPr/>
            </a:pPr>
            <a:r>
              <a:rPr lang="en-US" dirty="0" smtClean="0"/>
              <a:t>We added links to these pages in more places and the number of searches for these terms went down.</a:t>
            </a:r>
          </a:p>
          <a:p>
            <a:pPr>
              <a:defRPr/>
            </a:pPr>
            <a:endParaRPr lang="en-US" dirty="0" smtClean="0"/>
          </a:p>
          <a:p>
            <a:pPr>
              <a:defRPr/>
            </a:pPr>
            <a:r>
              <a:rPr lang="en-US" b="1" dirty="0" smtClean="0"/>
              <a:t>Needs to be created</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271999EB-4E23-456E-B6C9-713C18662C7C}"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Press F5 or enter presentation mode to view the poll
In an emergency during your presentation, if the poll isn't showing, navigate to this link in your web browser:
http://www.polleverywhere.com/multiple_choice_polls/MTcxNzU1ODA0NA</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Overall</a:t>
            </a:r>
            <a:r>
              <a:rPr lang="en-US" b="1" baseline="0" dirty="0" smtClean="0"/>
              <a:t> Problems with Search</a:t>
            </a:r>
            <a:endParaRPr lang="en-US" b="1" dirty="0" smtClean="0"/>
          </a:p>
          <a:p>
            <a:pPr>
              <a:defRPr/>
            </a:pPr>
            <a:r>
              <a:rPr lang="en-US" dirty="0" smtClean="0"/>
              <a:t>Misunderstanding site search – people see a search box and want to use it – people try to use it to find books, find articles, </a:t>
            </a:r>
            <a:r>
              <a:rPr lang="en-US" dirty="0" err="1" smtClean="0"/>
              <a:t>isbn</a:t>
            </a:r>
            <a:r>
              <a:rPr lang="en-US" dirty="0" smtClean="0"/>
              <a:t> numbers, course reserves</a:t>
            </a:r>
          </a:p>
          <a:p>
            <a:pPr>
              <a:defRPr/>
            </a:pPr>
            <a:endParaRPr lang="en-US" dirty="0" smtClean="0"/>
          </a:p>
          <a:p>
            <a:pPr>
              <a:defRPr/>
            </a:pPr>
            <a:r>
              <a:rPr lang="en-US" dirty="0" smtClean="0"/>
              <a:t>Currently on Search Results page (Now – links to FAQ, Ask a Librarian, Comment Card) “Still Can’t Find What You Are Looking For?” </a:t>
            </a:r>
          </a:p>
          <a:p>
            <a:pPr>
              <a:defRPr/>
            </a:pPr>
            <a:r>
              <a:rPr lang="en-US" dirty="0" smtClean="0"/>
              <a:t>Instead</a:t>
            </a:r>
            <a:r>
              <a:rPr lang="en-US" baseline="0" dirty="0" smtClean="0"/>
              <a:t> </a:t>
            </a:r>
            <a:r>
              <a:rPr lang="en-US" baseline="0" dirty="0" smtClean="0">
                <a:sym typeface="Wingdings" pitchFamily="2" charset="2"/>
              </a:rPr>
              <a:t></a:t>
            </a:r>
            <a:r>
              <a:rPr lang="en-US" baseline="0" dirty="0" smtClean="0"/>
              <a:t> I</a:t>
            </a:r>
            <a:r>
              <a:rPr lang="en-US" dirty="0" smtClean="0"/>
              <a:t>f you are looking for articles, try…  If you are</a:t>
            </a:r>
            <a:r>
              <a:rPr lang="en-US" baseline="0" dirty="0" smtClean="0"/>
              <a:t> looking for </a:t>
            </a:r>
            <a:r>
              <a:rPr lang="en-US" dirty="0" smtClean="0"/>
              <a:t>books, try…</a:t>
            </a:r>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21</a:t>
            </a:fld>
            <a:endParaRPr lang="en-US"/>
          </a:p>
        </p:txBody>
      </p:sp>
    </p:spTree>
    <p:extLst>
      <p:ext uri="{BB962C8B-B14F-4D97-AF65-F5344CB8AC3E}">
        <p14:creationId xmlns:p14="http://schemas.microsoft.com/office/powerpoint/2010/main" val="3394618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surveys, interactive whiteboards, </a:t>
            </a:r>
            <a:r>
              <a:rPr lang="en-US" dirty="0" err="1" smtClean="0"/>
              <a:t>rss</a:t>
            </a:r>
            <a:r>
              <a:rPr lang="en-US" dirty="0" smtClean="0"/>
              <a:t> feeds of catalog searches,</a:t>
            </a:r>
            <a:r>
              <a:rPr lang="en-US" baseline="0" dirty="0" smtClean="0"/>
              <a:t> promotion of new materials</a:t>
            </a:r>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15">
              <a:defRPr/>
            </a:pPr>
            <a:r>
              <a:rPr lang="en-US" sz="2000" dirty="0" smtClean="0"/>
              <a:t>Blogger is a free blogging tool now owned by Google. Very easy to use and has a clean look to it.</a:t>
            </a:r>
          </a:p>
          <a:p>
            <a:endParaRPr lang="en-US" sz="2000" dirty="0" smtClean="0"/>
          </a:p>
          <a:p>
            <a:pPr marL="0" lvl="2" defTabSz="923015">
              <a:defRPr/>
            </a:pPr>
            <a:r>
              <a:rPr lang="en-US" sz="2000" dirty="0" smtClean="0"/>
              <a:t>Started using our own library blog during our website redesign in May 2010</a:t>
            </a:r>
          </a:p>
        </p:txBody>
      </p:sp>
      <p:sp>
        <p:nvSpPr>
          <p:cNvPr id="4" name="Slide Number Placeholder 3"/>
          <p:cNvSpPr>
            <a:spLocks noGrp="1"/>
          </p:cNvSpPr>
          <p:nvPr>
            <p:ph type="sldNum" sz="quarter" idx="10"/>
          </p:nvPr>
        </p:nvSpPr>
        <p:spPr/>
        <p:txBody>
          <a:bodyPr/>
          <a:lstStyle/>
          <a:p>
            <a:fld id="{B9CC7643-611A-49FC-8D5F-DB560C77D40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This is the Library homepage</a:t>
            </a:r>
            <a:r>
              <a:rPr lang="en-US" sz="2000" dirty="0" smtClean="0">
                <a:sym typeface="Wingdings" pitchFamily="2" charset="2"/>
              </a:rPr>
              <a:t> point the left and right side</a:t>
            </a:r>
          </a:p>
          <a:p>
            <a:endParaRPr lang="en-US" sz="2000" dirty="0" smtClean="0">
              <a:sym typeface="Wingdings" pitchFamily="2" charset="2"/>
            </a:endParaRPr>
          </a:p>
          <a:p>
            <a:r>
              <a:rPr lang="en-US" sz="2000" dirty="0" smtClean="0">
                <a:sym typeface="Wingdings" pitchFamily="2" charset="2"/>
              </a:rPr>
              <a:t>The information you see on both sides are fed off from our blog</a:t>
            </a:r>
            <a:endParaRPr lang="en-US" sz="2000" dirty="0" smtClean="0"/>
          </a:p>
        </p:txBody>
      </p:sp>
      <p:sp>
        <p:nvSpPr>
          <p:cNvPr id="4" name="Slide Number Placeholder 3"/>
          <p:cNvSpPr>
            <a:spLocks noGrp="1"/>
          </p:cNvSpPr>
          <p:nvPr>
            <p:ph type="sldNum" sz="quarter" idx="10"/>
          </p:nvPr>
        </p:nvSpPr>
        <p:spPr/>
        <p:txBody>
          <a:bodyPr/>
          <a:lstStyle/>
          <a:p>
            <a:fld id="{B9CC7643-611A-49FC-8D5F-DB560C77D40E}"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15">
              <a:defRPr/>
            </a:pPr>
            <a:r>
              <a:rPr lang="en-US" sz="1200" baseline="0" dirty="0" smtClean="0"/>
              <a:t>This is how our blog looks like:</a:t>
            </a:r>
          </a:p>
          <a:p>
            <a:pPr defTabSz="923015">
              <a:defRPr/>
            </a:pPr>
            <a:endParaRPr lang="en-US" sz="1200" baseline="0" dirty="0" smtClean="0"/>
          </a:p>
          <a:p>
            <a:pPr defTabSz="923015">
              <a:defRPr/>
            </a:pPr>
            <a:r>
              <a:rPr lang="en-US" sz="1200" baseline="0" dirty="0" smtClean="0"/>
              <a:t>It takes you here when you click the links from our library website</a:t>
            </a:r>
          </a:p>
          <a:p>
            <a:pPr defTabSz="923015">
              <a:defRPr/>
            </a:pPr>
            <a:endParaRPr lang="en-US" sz="1200" baseline="0" dirty="0" smtClean="0"/>
          </a:p>
          <a:p>
            <a:pPr defTabSz="923015">
              <a:defRPr/>
            </a:pPr>
            <a:r>
              <a:rPr lang="en-US" sz="1200" baseline="0" dirty="0" smtClean="0"/>
              <a:t>It is arranged chronologically with the latest on top.  </a:t>
            </a:r>
          </a:p>
          <a:p>
            <a:pPr defTabSz="923015">
              <a:defRPr/>
            </a:pPr>
            <a:endParaRPr lang="en-US" sz="1200" baseline="0" dirty="0" smtClean="0"/>
          </a:p>
          <a:p>
            <a:pPr defTabSz="923015">
              <a:defRPr/>
            </a:pPr>
            <a:r>
              <a:rPr lang="en-US" sz="1200" baseline="0" dirty="0" smtClean="0"/>
              <a:t>Users can search the blog or search by categories.</a:t>
            </a:r>
          </a:p>
          <a:p>
            <a:pPr defTabSz="923015">
              <a:defRPr/>
            </a:pPr>
            <a:endParaRPr lang="en-US" sz="1200" baseline="0" dirty="0" smtClean="0"/>
          </a:p>
          <a:p>
            <a:pPr defTabSz="923015">
              <a:defRPr/>
            </a:pPr>
            <a:r>
              <a:rPr lang="en-US" sz="1200" baseline="0" dirty="0" smtClean="0"/>
              <a:t>Users can also post a comment if they want.</a:t>
            </a:r>
          </a:p>
          <a:p>
            <a:pPr defTabSz="923015">
              <a:defRPr/>
            </a:pPr>
            <a:endParaRPr lang="en-US" sz="1200" baseline="0" dirty="0" smtClean="0"/>
          </a:p>
          <a:p>
            <a:pPr defTabSz="923015">
              <a:defRPr/>
            </a:pPr>
            <a:r>
              <a:rPr lang="en-US" sz="1200" baseline="0" dirty="0" smtClean="0"/>
              <a:t>We also made it possible for users to subscribe to the blog by entering their email address</a:t>
            </a:r>
          </a:p>
          <a:p>
            <a:pPr defTabSz="923015">
              <a:defRPr/>
            </a:pPr>
            <a:endParaRPr lang="en-US" sz="1200" baseline="0" dirty="0" smtClean="0"/>
          </a:p>
          <a:p>
            <a:pPr defTabSz="923015">
              <a:defRPr/>
            </a:pPr>
            <a:r>
              <a:rPr lang="en-US" sz="1200" baseline="0" dirty="0" smtClean="0"/>
              <a:t>This way, they automatically get notifications whenever a new blog post is added</a:t>
            </a:r>
          </a:p>
        </p:txBody>
      </p:sp>
      <p:sp>
        <p:nvSpPr>
          <p:cNvPr id="4" name="Slide Number Placeholder 3"/>
          <p:cNvSpPr>
            <a:spLocks noGrp="1"/>
          </p:cNvSpPr>
          <p:nvPr>
            <p:ph type="sldNum" sz="quarter" idx="10"/>
          </p:nvPr>
        </p:nvSpPr>
        <p:spPr/>
        <p:txBody>
          <a:bodyPr/>
          <a:lstStyle/>
          <a:p>
            <a:fld id="{B9CC7643-611A-49FC-8D5F-DB560C77D40E}"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15">
              <a:defRPr/>
            </a:pPr>
            <a:r>
              <a:rPr lang="en-US" sz="2000" baseline="0" dirty="0" smtClean="0"/>
              <a:t>3. Sometimes we put in a poll in our blog and ask our patrons what they think of let’s say, what topic most interests you? </a:t>
            </a:r>
            <a:r>
              <a:rPr lang="en-US" sz="2000" b="1" baseline="0" dirty="0" smtClean="0"/>
              <a:t>(TAKE THEM TO THE PREVIOUS SLIDE AND SHOW POLL)</a:t>
            </a:r>
            <a:endParaRPr lang="en-US" sz="2000" b="1" dirty="0" smtClean="0"/>
          </a:p>
          <a:p>
            <a:endParaRPr lang="en-US" sz="2000" baseline="0" dirty="0" smtClean="0"/>
          </a:p>
          <a:p>
            <a:r>
              <a:rPr lang="en-US" sz="2000" baseline="0" dirty="0" smtClean="0"/>
              <a:t>4. For example, we advertise Café </a:t>
            </a:r>
            <a:r>
              <a:rPr lang="en-US" sz="2000" baseline="0" dirty="0" err="1" smtClean="0"/>
              <a:t>Scientifique</a:t>
            </a:r>
            <a:r>
              <a:rPr lang="en-US" sz="2000" baseline="0" dirty="0" smtClean="0"/>
              <a:t> and then we write a blog that have links to the topic of the month.</a:t>
            </a:r>
          </a:p>
          <a:p>
            <a:endParaRPr lang="en-US" sz="2000" baseline="0" dirty="0" smtClean="0"/>
          </a:p>
          <a:p>
            <a:r>
              <a:rPr lang="en-US" sz="2000" baseline="0" dirty="0" smtClean="0"/>
              <a:t>5. We have another blog called “The Next Chapter”. It’s an internal blog where we post links to interesting things we’ve read, websites we found, to report on conferences or workshops we’ve attended.</a:t>
            </a:r>
          </a:p>
        </p:txBody>
      </p:sp>
      <p:sp>
        <p:nvSpPr>
          <p:cNvPr id="4" name="Slide Number Placeholder 3"/>
          <p:cNvSpPr>
            <a:spLocks noGrp="1"/>
          </p:cNvSpPr>
          <p:nvPr>
            <p:ph type="sldNum" sz="quarter" idx="10"/>
          </p:nvPr>
        </p:nvSpPr>
        <p:spPr/>
        <p:txBody>
          <a:bodyPr/>
          <a:lstStyle/>
          <a:p>
            <a:fld id="{B9CC7643-611A-49FC-8D5F-DB560C77D40E}"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23015"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They can write blogs on topics that they know about such as t</a:t>
            </a:r>
            <a:r>
              <a:rPr lang="en-US" sz="1600" dirty="0" smtClean="0"/>
              <a:t>hings they’ve read, promotion of new library items. New databases, </a:t>
            </a:r>
            <a:r>
              <a:rPr lang="en-US" sz="1600" dirty="0" err="1" smtClean="0"/>
              <a:t>MeLCat</a:t>
            </a:r>
            <a:r>
              <a:rPr lang="en-US" sz="1600" dirty="0" smtClean="0"/>
              <a:t>, new </a:t>
            </a:r>
            <a:r>
              <a:rPr lang="en-US" sz="1600" dirty="0" err="1" smtClean="0"/>
              <a:t>libguides</a:t>
            </a:r>
            <a:r>
              <a:rPr lang="en-US" sz="1600" dirty="0" smtClean="0"/>
              <a:t>, tutoring help, etc.</a:t>
            </a:r>
          </a:p>
          <a:p>
            <a:pPr marL="0" marR="0" indent="0" algn="l" defTabSz="923015"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23015" rtl="0" eaLnBrk="1" fontAlgn="auto" latinLnBrk="0" hangingPunct="1">
              <a:lnSpc>
                <a:spcPct val="100000"/>
              </a:lnSpc>
              <a:spcBef>
                <a:spcPts val="0"/>
              </a:spcBef>
              <a:spcAft>
                <a:spcPts val="0"/>
              </a:spcAft>
              <a:buClrTx/>
              <a:buSzTx/>
              <a:buFontTx/>
              <a:buNone/>
              <a:tabLst/>
              <a:defRPr/>
            </a:pPr>
            <a:r>
              <a:rPr lang="en-US" sz="1600" dirty="0" smtClean="0"/>
              <a:t>Once</a:t>
            </a:r>
            <a:r>
              <a:rPr lang="en-US" sz="1600" baseline="0" dirty="0" smtClean="0"/>
              <a:t> it’s written, we save them (we don’t publish yet)</a:t>
            </a:r>
            <a:endParaRPr lang="en-US" sz="1600" dirty="0" smtClean="0"/>
          </a:p>
          <a:p>
            <a:pPr defTabSz="923015">
              <a:defRPr/>
            </a:pPr>
            <a:endParaRPr lang="en-US" sz="1600" dirty="0" smtClean="0"/>
          </a:p>
          <a:p>
            <a:r>
              <a:rPr lang="en-US" sz="1600" dirty="0" smtClean="0"/>
              <a:t>Then our Communications and Marketing staff reviews it to make sure the links are working fine or does some corrections to the article. </a:t>
            </a:r>
          </a:p>
          <a:p>
            <a:endParaRPr lang="en-US" sz="1600" dirty="0" smtClean="0"/>
          </a:p>
          <a:p>
            <a:r>
              <a:rPr lang="en-US" sz="1600" dirty="0" smtClean="0"/>
              <a:t>This way we have a regular queue of blog entries waiting in the wings to be published.</a:t>
            </a:r>
          </a:p>
          <a:p>
            <a:pPr defTabSz="923015">
              <a:defRPr/>
            </a:pPr>
            <a:r>
              <a:rPr lang="en-US" sz="1600" b="1" dirty="0" smtClean="0"/>
              <a:t>Issues: </a:t>
            </a:r>
          </a:p>
          <a:p>
            <a:pPr defTabSz="923015">
              <a:defRPr/>
            </a:pPr>
            <a:r>
              <a:rPr lang="en-US" sz="1600" dirty="0" smtClean="0"/>
              <a:t>Not all staff are comfortable writing for the blog.  We are going to have a workshop on</a:t>
            </a:r>
            <a:r>
              <a:rPr lang="en-US" sz="1600" baseline="0" dirty="0" smtClean="0"/>
              <a:t> “Writing for the blog” so people would be more comfortable writing posts.</a:t>
            </a:r>
            <a:endParaRPr lang="en-US" sz="1600" dirty="0" smtClean="0"/>
          </a:p>
          <a:p>
            <a:pPr defTabSz="923015">
              <a:defRPr/>
            </a:pPr>
            <a:r>
              <a:rPr lang="en-US" sz="1600" dirty="0" smtClean="0"/>
              <a:t>We have also opened our blog to students, faculty and staff to contribute articles so we can post them in our blog as well.</a:t>
            </a:r>
          </a:p>
        </p:txBody>
      </p:sp>
      <p:sp>
        <p:nvSpPr>
          <p:cNvPr id="4" name="Slide Number Placeholder 3"/>
          <p:cNvSpPr>
            <a:spLocks noGrp="1"/>
          </p:cNvSpPr>
          <p:nvPr>
            <p:ph type="sldNum" sz="quarter" idx="10"/>
          </p:nvPr>
        </p:nvSpPr>
        <p:spPr/>
        <p:txBody>
          <a:bodyPr/>
          <a:lstStyle/>
          <a:p>
            <a:fld id="{B9CC7643-611A-49FC-8D5F-DB560C77D40E}"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err="1" smtClean="0"/>
              <a:t>Widgetbox</a:t>
            </a:r>
            <a:r>
              <a:rPr lang="en-US" dirty="0" smtClean="0"/>
              <a:t> - http://www.widgetbox.com/</a:t>
            </a:r>
            <a:br>
              <a:rPr lang="en-US" dirty="0" smtClean="0"/>
            </a:br>
            <a:r>
              <a:rPr lang="en-US" dirty="0" smtClean="0"/>
              <a:t/>
            </a:r>
            <a:br>
              <a:rPr lang="en-US" dirty="0" smtClean="0"/>
            </a:br>
            <a:r>
              <a:rPr lang="en-US" dirty="0" smtClean="0"/>
              <a:t>What is it? - Create customized web widgets that let you share website content.</a:t>
            </a:r>
            <a:br>
              <a:rPr lang="en-US" dirty="0" smtClean="0"/>
            </a:br>
            <a:r>
              <a:rPr lang="en-US" dirty="0" smtClean="0"/>
              <a:t/>
            </a:r>
            <a:br>
              <a:rPr lang="en-US" dirty="0" smtClean="0"/>
            </a:br>
            <a:r>
              <a:rPr lang="en-US" dirty="0" smtClean="0"/>
              <a:t>Cost - $30/year for 10 credits to create unlimited basic widgets, 10 pro widgets</a:t>
            </a:r>
          </a:p>
          <a:p>
            <a:pPr eaLnBrk="1" hangingPunct="1">
              <a:spcBef>
                <a:spcPct val="0"/>
              </a:spcBef>
            </a:pPr>
            <a:r>
              <a:rPr lang="en-US" dirty="0" smtClean="0"/>
              <a:t> - remove “get widget button”</a:t>
            </a:r>
          </a:p>
        </p:txBody>
      </p:sp>
      <p:sp>
        <p:nvSpPr>
          <p:cNvPr id="4" name="Slide Number Placeholder 3"/>
          <p:cNvSpPr>
            <a:spLocks noGrp="1"/>
          </p:cNvSpPr>
          <p:nvPr>
            <p:ph type="sldNum" sz="quarter" idx="10"/>
          </p:nvPr>
        </p:nvSpPr>
        <p:spPr/>
        <p:txBody>
          <a:bodyPr/>
          <a:lstStyle/>
          <a:p>
            <a:fld id="{B9CC7643-611A-49FC-8D5F-DB560C77D40E}"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How it Works</a:t>
            </a:r>
          </a:p>
          <a:p>
            <a:r>
              <a:rPr lang="en-US" dirty="0" smtClean="0"/>
              <a:t>Select the type of widget you would like to create. Templates for different types of widgets.</a:t>
            </a:r>
          </a:p>
          <a:p>
            <a:endParaRPr lang="en-US" dirty="0" smtClean="0"/>
          </a:p>
          <a:p>
            <a:r>
              <a:rPr lang="en-US" dirty="0" smtClean="0"/>
              <a:t>Enter information about the widget.</a:t>
            </a:r>
          </a:p>
          <a:p>
            <a:r>
              <a:rPr lang="en-US" dirty="0" smtClean="0"/>
              <a:t>Cut and paste code into your website.  </a:t>
            </a:r>
          </a:p>
          <a:p>
            <a:r>
              <a:rPr lang="en-US" dirty="0" smtClean="0"/>
              <a:t>Widgets can be shared with users (get widget button).  </a:t>
            </a:r>
          </a:p>
          <a:p>
            <a:r>
              <a:rPr lang="en-US" dirty="0" smtClean="0"/>
              <a:t>Paid accounts allow for removal of button and</a:t>
            </a:r>
            <a:r>
              <a:rPr lang="en-US" baseline="0" dirty="0" smtClean="0"/>
              <a:t> allows you to</a:t>
            </a:r>
            <a:r>
              <a:rPr lang="en-US" dirty="0" smtClean="0"/>
              <a:t> collect and view statistics on widget use.</a:t>
            </a:r>
          </a:p>
          <a:p>
            <a:endParaRPr lang="en-US" dirty="0" smtClean="0"/>
          </a:p>
          <a:p>
            <a:r>
              <a:rPr lang="en-US" b="1" dirty="0" smtClean="0"/>
              <a:t>Examples</a:t>
            </a:r>
          </a:p>
          <a:p>
            <a:r>
              <a:rPr lang="en-US" dirty="0" smtClean="0"/>
              <a:t>Poll – installed in blog – </a:t>
            </a:r>
            <a:r>
              <a:rPr lang="en-US" dirty="0" smtClean="0">
                <a:hlinkClick r:id="rId3"/>
              </a:rPr>
              <a:t>http://lcc-library-life.blogspot.com/</a:t>
            </a:r>
            <a:endParaRPr lang="en-US" dirty="0" smtClean="0"/>
          </a:p>
          <a:p>
            <a:pPr defTabSz="905805">
              <a:defRPr/>
            </a:pPr>
            <a:r>
              <a:rPr lang="en-US" dirty="0" smtClean="0"/>
              <a:t>YouTube – Video Gallery installed on Find Articles page - </a:t>
            </a:r>
            <a:r>
              <a:rPr lang="en-US" dirty="0" smtClean="0">
                <a:hlinkClick r:id="rId4"/>
              </a:rPr>
              <a:t>http://www.lcc.edu/library/find/articles.aspx</a:t>
            </a:r>
            <a:r>
              <a:rPr lang="en-US" dirty="0" smtClean="0"/>
              <a:t> and in Research Guides</a:t>
            </a:r>
          </a:p>
          <a:p>
            <a:endParaRPr lang="en-US" dirty="0" smtClean="0"/>
          </a:p>
        </p:txBody>
      </p:sp>
      <p:sp>
        <p:nvSpPr>
          <p:cNvPr id="4" name="Slide Number Placeholder 3"/>
          <p:cNvSpPr>
            <a:spLocks noGrp="1"/>
          </p:cNvSpPr>
          <p:nvPr>
            <p:ph type="sldNum" sz="quarter" idx="5"/>
          </p:nvPr>
        </p:nvSpPr>
        <p:spPr/>
        <p:txBody>
          <a:bodyPr/>
          <a:lstStyle/>
          <a:p>
            <a:pPr>
              <a:defRPr/>
            </a:pPr>
            <a:fld id="{6D18B5A8-8E29-483D-9DD5-E3FA08DF30FB}"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5805">
              <a:defRPr/>
            </a:pPr>
            <a:r>
              <a:rPr lang="en-US" dirty="0" smtClean="0"/>
              <a:t>Remote Widget – installed on Homepage, CMS, and library search tools page</a:t>
            </a:r>
          </a:p>
          <a:p>
            <a:pPr defTabSz="905805">
              <a:defRPr/>
            </a:pPr>
            <a:r>
              <a:rPr lang="en-US" dirty="0" smtClean="0"/>
              <a:t/>
            </a:r>
            <a:br>
              <a:rPr lang="en-US" dirty="0" smtClean="0"/>
            </a:br>
            <a:r>
              <a:rPr lang="en-US" dirty="0" smtClean="0"/>
              <a:t>Can share on Facebook,</a:t>
            </a:r>
            <a:r>
              <a:rPr lang="en-US" baseline="0" dirty="0" smtClean="0"/>
              <a:t> webpage, </a:t>
            </a:r>
            <a:r>
              <a:rPr lang="en-US" baseline="0" dirty="0" err="1" smtClean="0"/>
              <a:t>iGoogle</a:t>
            </a:r>
            <a:r>
              <a:rPr lang="en-US" baseline="0" dirty="0" smtClean="0"/>
              <a:t>, etc.</a:t>
            </a:r>
          </a:p>
          <a:p>
            <a:pPr defTabSz="905805">
              <a:defRPr/>
            </a:pPr>
            <a:endParaRPr lang="en-US" baseline="0" dirty="0" smtClean="0"/>
          </a:p>
          <a:p>
            <a:pPr defTabSz="905805">
              <a:defRPr/>
            </a:pPr>
            <a:r>
              <a:rPr lang="en-US" baseline="0" dirty="0" smtClean="0"/>
              <a:t>Give more examples of </a:t>
            </a:r>
            <a:r>
              <a:rPr lang="en-US" baseline="0" dirty="0" err="1" smtClean="0"/>
              <a:t>Widgetbox</a:t>
            </a:r>
            <a:r>
              <a:rPr lang="en-US" baseline="0" dirty="0" smtClean="0"/>
              <a:t> widgets later when I talk about Dapper</a:t>
            </a:r>
            <a:endParaRPr lang="en-US" dirty="0" smtClean="0"/>
          </a:p>
        </p:txBody>
      </p:sp>
      <p:sp>
        <p:nvSpPr>
          <p:cNvPr id="4" name="Slide Number Placeholder 3"/>
          <p:cNvSpPr>
            <a:spLocks noGrp="1"/>
          </p:cNvSpPr>
          <p:nvPr>
            <p:ph type="sldNum" sz="quarter" idx="5"/>
          </p:nvPr>
        </p:nvSpPr>
        <p:spPr/>
        <p:txBody>
          <a:bodyPr/>
          <a:lstStyle/>
          <a:p>
            <a:pPr>
              <a:defRPr/>
            </a:pPr>
            <a:fld id="{99BF331E-19FB-4CFE-A988-13A162EBB92D}"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want to share tools we have found useful:</a:t>
            </a:r>
          </a:p>
          <a:p>
            <a:pPr>
              <a:buFont typeface="Arial" pitchFamily="34" charset="0"/>
              <a:buChar char="•"/>
            </a:pPr>
            <a:r>
              <a:rPr lang="en-US" baseline="0" dirty="0" smtClean="0"/>
              <a:t> to both learn about how our website is being used</a:t>
            </a:r>
          </a:p>
          <a:p>
            <a:pPr>
              <a:buFont typeface="Arial" pitchFamily="34" charset="0"/>
              <a:buChar char="•"/>
            </a:pPr>
            <a:r>
              <a:rPr lang="en-US" baseline="0" dirty="0" smtClean="0"/>
              <a:t> add interactivity to our website</a:t>
            </a:r>
          </a:p>
          <a:p>
            <a:endParaRPr lang="en-US" baseline="0" dirty="0" smtClean="0"/>
          </a:p>
          <a:p>
            <a:r>
              <a:rPr lang="en-US" baseline="0" dirty="0" smtClean="0"/>
              <a:t>We’re not going to describe in detail how to use these tools. </a:t>
            </a:r>
          </a:p>
          <a:p>
            <a:endParaRPr lang="en-US" baseline="0" dirty="0" smtClean="0"/>
          </a:p>
          <a:p>
            <a:r>
              <a:rPr lang="en-US" baseline="0" dirty="0" smtClean="0"/>
              <a:t>Instead we are going to provide you:</a:t>
            </a:r>
          </a:p>
          <a:p>
            <a:pPr>
              <a:buFont typeface="Arial" pitchFamily="34" charset="0"/>
              <a:buChar char="•"/>
            </a:pPr>
            <a:r>
              <a:rPr lang="en-US" baseline="0" dirty="0" smtClean="0"/>
              <a:t> basic information about tools</a:t>
            </a:r>
          </a:p>
          <a:p>
            <a:pPr>
              <a:buFont typeface="Arial" pitchFamily="34" charset="0"/>
              <a:buChar char="•"/>
            </a:pPr>
            <a:r>
              <a:rPr lang="en-US" baseline="0" dirty="0" smtClean="0"/>
              <a:t> examples of how we have used them </a:t>
            </a:r>
          </a:p>
          <a:p>
            <a:pPr>
              <a:buFont typeface="Arial" pitchFamily="34" charset="0"/>
              <a:buChar char="•"/>
            </a:pPr>
            <a:r>
              <a:rPr lang="en-US" baseline="0" dirty="0" smtClean="0"/>
              <a:t> resources for finding out more</a:t>
            </a:r>
          </a:p>
          <a:p>
            <a:pPr>
              <a:buFont typeface="Arial" pitchFamily="34" charset="0"/>
              <a:buChar char="•"/>
            </a:pPr>
            <a:endParaRPr lang="en-US" baseline="0" dirty="0" smtClean="0"/>
          </a:p>
          <a:p>
            <a:pPr>
              <a:buFont typeface="Arial" pitchFamily="34" charset="0"/>
              <a:buNone/>
            </a:pPr>
            <a:r>
              <a:rPr lang="en-US" baseline="0" dirty="0" smtClean="0"/>
              <a:t>Lessons learned and questions you want to consider before selecting any of these tools</a:t>
            </a:r>
          </a:p>
          <a:p>
            <a:pPr>
              <a:buFont typeface="Arial" pitchFamily="34" charset="0"/>
              <a:buChar char="•"/>
            </a:pPr>
            <a:endParaRPr lang="en-US" baseline="0" dirty="0" smtClean="0"/>
          </a:p>
          <a:p>
            <a:pPr>
              <a:buFont typeface="Arial" pitchFamily="34" charset="0"/>
              <a:buNone/>
            </a:pPr>
            <a:r>
              <a:rPr lang="en-US" baseline="0" dirty="0" smtClean="0"/>
              <a:t>Range of tools today for people with different technical abilities</a:t>
            </a:r>
          </a:p>
          <a:p>
            <a:pPr>
              <a:buFont typeface="Arial" pitchFamily="34" charset="0"/>
              <a:buChar char="•"/>
            </a:pPr>
            <a:r>
              <a:rPr lang="en-US" baseline="0" dirty="0" smtClean="0"/>
              <a:t> but most tools involve cutting and pasting code, not doing any coding yourself</a:t>
            </a:r>
            <a:r>
              <a:rPr lang="en-US" dirty="0" smtClean="0"/>
              <a:t> </a:t>
            </a:r>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B9CC7643-611A-49FC-8D5F-DB560C77D40E}"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5000"/>
              </a:lnSpc>
              <a:spcBef>
                <a:spcPct val="0"/>
              </a:spcBef>
            </a:pPr>
            <a:r>
              <a:rPr lang="en-US" smtClean="0">
                <a:solidFill>
                  <a:srgbClr val="000000"/>
                </a:solidFill>
                <a:latin typeface="Arial" charset="0"/>
              </a:rPr>
              <a:t>How it Works </a:t>
            </a:r>
            <a:endParaRPr lang="en-US" smtClean="0"/>
          </a:p>
          <a:p>
            <a:pPr eaLnBrk="1" hangingPunct="1">
              <a:lnSpc>
                <a:spcPct val="95000"/>
              </a:lnSpc>
              <a:spcBef>
                <a:spcPct val="0"/>
              </a:spcBef>
              <a:buClr>
                <a:srgbClr val="000000"/>
              </a:buClr>
              <a:buFontTx/>
              <a:buChar char="•"/>
            </a:pPr>
            <a:r>
              <a:rPr lang="en-US" smtClean="0">
                <a:solidFill>
                  <a:srgbClr val="000000"/>
                </a:solidFill>
                <a:latin typeface="Arial" charset="0"/>
              </a:rPr>
              <a:t>Create files online </a:t>
            </a:r>
            <a:endParaRPr lang="en-US" smtClean="0"/>
          </a:p>
          <a:p>
            <a:pPr eaLnBrk="1" hangingPunct="1">
              <a:lnSpc>
                <a:spcPct val="95000"/>
              </a:lnSpc>
              <a:spcBef>
                <a:spcPct val="0"/>
              </a:spcBef>
              <a:buClr>
                <a:srgbClr val="000000"/>
              </a:buClr>
              <a:buFontTx/>
              <a:buChar char="•"/>
            </a:pPr>
            <a:r>
              <a:rPr lang="en-US" smtClean="0">
                <a:solidFill>
                  <a:srgbClr val="000000"/>
                </a:solidFill>
                <a:latin typeface="Arial" charset="0"/>
              </a:rPr>
              <a:t>Edit and access from anywhere</a:t>
            </a:r>
            <a:endParaRPr lang="en-US" smtClean="0"/>
          </a:p>
          <a:p>
            <a:pPr eaLnBrk="1" hangingPunct="1">
              <a:lnSpc>
                <a:spcPct val="95000"/>
              </a:lnSpc>
              <a:spcBef>
                <a:spcPct val="0"/>
              </a:spcBef>
              <a:buClr>
                <a:srgbClr val="000000"/>
              </a:buClr>
              <a:buFontTx/>
              <a:buChar char="•"/>
            </a:pPr>
            <a:r>
              <a:rPr lang="en-US" smtClean="0">
                <a:solidFill>
                  <a:srgbClr val="000000"/>
                </a:solidFill>
                <a:latin typeface="Arial" charset="0"/>
              </a:rPr>
              <a:t>Upload existing Microsoft Office documents; download in Microsoft Office formats</a:t>
            </a:r>
            <a:endParaRPr lang="en-US" smtClean="0"/>
          </a:p>
          <a:p>
            <a:pPr eaLnBrk="1" hangingPunct="1">
              <a:lnSpc>
                <a:spcPct val="95000"/>
              </a:lnSpc>
              <a:spcBef>
                <a:spcPct val="0"/>
              </a:spcBef>
              <a:buClr>
                <a:srgbClr val="000000"/>
              </a:buClr>
              <a:buFontTx/>
              <a:buChar char="•"/>
            </a:pPr>
            <a:r>
              <a:rPr lang="en-US" smtClean="0"/>
              <a:t>More than one person can edit a document at a time.</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5" indent="-285702">
              <a:defRPr>
                <a:solidFill>
                  <a:schemeClr val="tx1"/>
                </a:solidFill>
                <a:latin typeface="Gill Sans MT" pitchFamily="34" charset="0"/>
              </a:defRPr>
            </a:lvl2pPr>
            <a:lvl3pPr marL="1142809" indent="-228561">
              <a:defRPr>
                <a:solidFill>
                  <a:schemeClr val="tx1"/>
                </a:solidFill>
                <a:latin typeface="Gill Sans MT" pitchFamily="34" charset="0"/>
              </a:defRPr>
            </a:lvl3pPr>
            <a:lvl4pPr marL="1599931" indent="-228561">
              <a:defRPr>
                <a:solidFill>
                  <a:schemeClr val="tx1"/>
                </a:solidFill>
                <a:latin typeface="Gill Sans MT" pitchFamily="34" charset="0"/>
              </a:defRPr>
            </a:lvl4pPr>
            <a:lvl5pPr marL="2057054" indent="-228561">
              <a:defRPr>
                <a:solidFill>
                  <a:schemeClr val="tx1"/>
                </a:solidFill>
                <a:latin typeface="Gill Sans MT" pitchFamily="34" charset="0"/>
              </a:defRPr>
            </a:lvl5pPr>
            <a:lvl6pPr marL="2514177" indent="-228561" fontAlgn="base">
              <a:spcBef>
                <a:spcPct val="0"/>
              </a:spcBef>
              <a:spcAft>
                <a:spcPct val="0"/>
              </a:spcAft>
              <a:defRPr>
                <a:solidFill>
                  <a:schemeClr val="tx1"/>
                </a:solidFill>
                <a:latin typeface="Gill Sans MT" pitchFamily="34" charset="0"/>
              </a:defRPr>
            </a:lvl6pPr>
            <a:lvl7pPr marL="2971301" indent="-228561" fontAlgn="base">
              <a:spcBef>
                <a:spcPct val="0"/>
              </a:spcBef>
              <a:spcAft>
                <a:spcPct val="0"/>
              </a:spcAft>
              <a:defRPr>
                <a:solidFill>
                  <a:schemeClr val="tx1"/>
                </a:solidFill>
                <a:latin typeface="Gill Sans MT" pitchFamily="34" charset="0"/>
              </a:defRPr>
            </a:lvl7pPr>
            <a:lvl8pPr marL="3428424" indent="-228561" fontAlgn="base">
              <a:spcBef>
                <a:spcPct val="0"/>
              </a:spcBef>
              <a:spcAft>
                <a:spcPct val="0"/>
              </a:spcAft>
              <a:defRPr>
                <a:solidFill>
                  <a:schemeClr val="tx1"/>
                </a:solidFill>
                <a:latin typeface="Gill Sans MT" pitchFamily="34" charset="0"/>
              </a:defRPr>
            </a:lvl8pPr>
            <a:lvl9pPr marL="3885546" indent="-228561"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9CCCD9AB-A32F-447A-BCD2-72A47FA46C59}" type="slidenum">
              <a:rPr lang="en-US" smtClean="0">
                <a:latin typeface="Calibri" pitchFamily="34" charset="0"/>
              </a:rPr>
              <a:pPr fontAlgn="base">
                <a:spcBef>
                  <a:spcPct val="0"/>
                </a:spcBef>
                <a:spcAft>
                  <a:spcPct val="0"/>
                </a:spcAft>
                <a:defRPr/>
              </a:pPr>
              <a:t>32</a:t>
            </a:fld>
            <a:endParaRPr 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Many levels of sharing</a:t>
            </a:r>
          </a:p>
          <a:p>
            <a:pPr eaLnBrk="1" hangingPunct="1">
              <a:spcBef>
                <a:spcPct val="0"/>
              </a:spcBef>
            </a:pPr>
            <a:r>
              <a:rPr lang="en-US" smtClean="0"/>
              <a:t>Can give others access to view or edit</a:t>
            </a:r>
          </a:p>
          <a:p>
            <a:pPr eaLnBrk="1" hangingPunct="1">
              <a:spcBef>
                <a:spcPct val="0"/>
              </a:spcBef>
            </a:pPr>
            <a:r>
              <a:rPr lang="en-US" smtClean="0"/>
              <a:t>Most private – see but not edit</a:t>
            </a:r>
          </a:p>
          <a:p>
            <a:pPr eaLnBrk="1" hangingPunct="1">
              <a:spcBef>
                <a:spcPct val="0"/>
              </a:spcBef>
            </a:pPr>
            <a:r>
              <a:rPr lang="en-US" smtClean="0"/>
              <a:t>Most public – anyone can edit, everyone can see</a:t>
            </a:r>
          </a:p>
          <a:p>
            <a:pPr eaLnBrk="1" hangingPunct="1">
              <a:spcBef>
                <a:spcPct val="0"/>
              </a:spcBef>
            </a:pPr>
            <a:endParaRPr lang="en-US" smtClean="0"/>
          </a:p>
          <a:p>
            <a:pPr eaLnBrk="1" hangingPunct="1">
              <a:spcBef>
                <a:spcPct val="0"/>
              </a:spcBef>
            </a:pPr>
            <a:r>
              <a:rPr lang="en-US" b="1" smtClean="0"/>
              <a:t>Notifications</a:t>
            </a:r>
          </a:p>
          <a:p>
            <a:pPr eaLnBrk="1" hangingPunct="1">
              <a:spcBef>
                <a:spcPct val="0"/>
              </a:spcBef>
            </a:pPr>
            <a:r>
              <a:rPr lang="en-US" smtClean="0"/>
              <a:t>Useful for feedback forms – comes to your email, but data is stored in the spreadsheet</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5" indent="-285702">
              <a:defRPr>
                <a:solidFill>
                  <a:schemeClr val="tx1"/>
                </a:solidFill>
                <a:latin typeface="Gill Sans MT" pitchFamily="34" charset="0"/>
              </a:defRPr>
            </a:lvl2pPr>
            <a:lvl3pPr marL="1142809" indent="-228561">
              <a:defRPr>
                <a:solidFill>
                  <a:schemeClr val="tx1"/>
                </a:solidFill>
                <a:latin typeface="Gill Sans MT" pitchFamily="34" charset="0"/>
              </a:defRPr>
            </a:lvl3pPr>
            <a:lvl4pPr marL="1599931" indent="-228561">
              <a:defRPr>
                <a:solidFill>
                  <a:schemeClr val="tx1"/>
                </a:solidFill>
                <a:latin typeface="Gill Sans MT" pitchFamily="34" charset="0"/>
              </a:defRPr>
            </a:lvl4pPr>
            <a:lvl5pPr marL="2057054" indent="-228561">
              <a:defRPr>
                <a:solidFill>
                  <a:schemeClr val="tx1"/>
                </a:solidFill>
                <a:latin typeface="Gill Sans MT" pitchFamily="34" charset="0"/>
              </a:defRPr>
            </a:lvl5pPr>
            <a:lvl6pPr marL="2514177" indent="-228561" fontAlgn="base">
              <a:spcBef>
                <a:spcPct val="0"/>
              </a:spcBef>
              <a:spcAft>
                <a:spcPct val="0"/>
              </a:spcAft>
              <a:defRPr>
                <a:solidFill>
                  <a:schemeClr val="tx1"/>
                </a:solidFill>
                <a:latin typeface="Gill Sans MT" pitchFamily="34" charset="0"/>
              </a:defRPr>
            </a:lvl6pPr>
            <a:lvl7pPr marL="2971301" indent="-228561" fontAlgn="base">
              <a:spcBef>
                <a:spcPct val="0"/>
              </a:spcBef>
              <a:spcAft>
                <a:spcPct val="0"/>
              </a:spcAft>
              <a:defRPr>
                <a:solidFill>
                  <a:schemeClr val="tx1"/>
                </a:solidFill>
                <a:latin typeface="Gill Sans MT" pitchFamily="34" charset="0"/>
              </a:defRPr>
            </a:lvl7pPr>
            <a:lvl8pPr marL="3428424" indent="-228561" fontAlgn="base">
              <a:spcBef>
                <a:spcPct val="0"/>
              </a:spcBef>
              <a:spcAft>
                <a:spcPct val="0"/>
              </a:spcAft>
              <a:defRPr>
                <a:solidFill>
                  <a:schemeClr val="tx1"/>
                </a:solidFill>
                <a:latin typeface="Gill Sans MT" pitchFamily="34" charset="0"/>
              </a:defRPr>
            </a:lvl8pPr>
            <a:lvl9pPr marL="3885546" indent="-228561"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12C8B0BA-96AC-49CA-8D25-1C4836565845}" type="slidenum">
              <a:rPr lang="en-US" smtClean="0">
                <a:latin typeface="Calibri" pitchFamily="34" charset="0"/>
              </a:rPr>
              <a:pPr fontAlgn="base">
                <a:spcBef>
                  <a:spcPct val="0"/>
                </a:spcBef>
                <a:spcAft>
                  <a:spcPct val="0"/>
                </a:spcAft>
                <a:defRPr/>
              </a:pPr>
              <a:t>33</a:t>
            </a:fld>
            <a:endParaRPr 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Use documents to create an online whiteboard</a:t>
            </a:r>
          </a:p>
          <a:p>
            <a:pPr>
              <a:buFont typeface="Arial" pitchFamily="34" charset="0"/>
              <a:buChar char="•"/>
              <a:defRPr/>
            </a:pPr>
            <a:r>
              <a:rPr lang="en-US" dirty="0" smtClean="0"/>
              <a:t> </a:t>
            </a:r>
            <a:r>
              <a:rPr lang="en-US" b="1" dirty="0" smtClean="0"/>
              <a:t>Brainstorm keywords activity</a:t>
            </a:r>
            <a:r>
              <a:rPr lang="en-US" b="1" baseline="0" dirty="0" smtClean="0"/>
              <a:t> (show document in context)</a:t>
            </a:r>
            <a:endParaRPr lang="en-US" b="1" dirty="0" smtClean="0"/>
          </a:p>
          <a:p>
            <a:pPr>
              <a:defRPr/>
            </a:pPr>
            <a:endParaRPr lang="en-US" dirty="0" smtClean="0"/>
          </a:p>
          <a:p>
            <a:pPr>
              <a:defRPr/>
            </a:pPr>
            <a:r>
              <a:rPr lang="en-US" dirty="0" smtClean="0"/>
              <a:t>Use forms to survey patrons and store results in an online spreadsheet</a:t>
            </a:r>
          </a:p>
          <a:p>
            <a:pPr>
              <a:buFont typeface="Arial" pitchFamily="34" charset="0"/>
              <a:buChar char="•"/>
              <a:defRPr/>
            </a:pPr>
            <a:r>
              <a:rPr lang="en-US" b="1" dirty="0" smtClean="0">
                <a:solidFill>
                  <a:schemeClr val="tx1"/>
                </a:solidFill>
              </a:rPr>
              <a:t> Get </a:t>
            </a:r>
            <a:r>
              <a:rPr lang="en-US" b="1" dirty="0" smtClean="0"/>
              <a:t>qualitative feedback from students in instruction sessions (show</a:t>
            </a:r>
            <a:r>
              <a:rPr lang="en-US" b="1" baseline="0" dirty="0" smtClean="0"/>
              <a:t> feedback)</a:t>
            </a:r>
            <a:endParaRPr lang="en-US" b="1" dirty="0" smtClean="0"/>
          </a:p>
          <a:p>
            <a:pPr>
              <a:buFont typeface="Arial" pitchFamily="34" charset="0"/>
              <a:buChar char="•"/>
              <a:defRPr/>
            </a:pPr>
            <a:r>
              <a:rPr lang="en-US" dirty="0" smtClean="0"/>
              <a:t> Faculty testimonials</a:t>
            </a:r>
          </a:p>
          <a:p>
            <a:pPr>
              <a:defRPr/>
            </a:pPr>
            <a:endParaRPr lang="en-US" dirty="0" smtClean="0"/>
          </a:p>
          <a:p>
            <a:pPr>
              <a:defRPr/>
            </a:pPr>
            <a:r>
              <a:rPr lang="en-US" dirty="0" smtClean="0"/>
              <a:t>Advantages for Collaboration</a:t>
            </a:r>
          </a:p>
          <a:p>
            <a:pPr>
              <a:buFont typeface="Arial" pitchFamily="34" charset="0"/>
              <a:buChar char="•"/>
              <a:defRPr/>
            </a:pPr>
            <a:r>
              <a:rPr lang="en-US" dirty="0" smtClean="0"/>
              <a:t> Notification if changes are made</a:t>
            </a:r>
          </a:p>
          <a:p>
            <a:pPr>
              <a:buFont typeface="Arial" pitchFamily="34" charset="0"/>
              <a:buChar char="•"/>
              <a:defRPr/>
            </a:pPr>
            <a:r>
              <a:rPr lang="en-US" dirty="0" smtClean="0"/>
              <a:t> Different types of permission – to view, to edit</a:t>
            </a:r>
          </a:p>
          <a:p>
            <a:pPr>
              <a:defRPr/>
            </a:pPr>
            <a:endParaRPr lang="en-US" dirty="0" smtClean="0"/>
          </a:p>
          <a:p>
            <a:pPr>
              <a:defRPr/>
            </a:pPr>
            <a:r>
              <a:rPr lang="en-US" dirty="0" smtClean="0"/>
              <a:t>Pitfalls </a:t>
            </a:r>
          </a:p>
          <a:p>
            <a:pPr>
              <a:buFont typeface="Arial" pitchFamily="34" charset="0"/>
              <a:buChar char="•"/>
              <a:defRPr/>
            </a:pPr>
            <a:r>
              <a:rPr lang="en-US" dirty="0" smtClean="0"/>
              <a:t> Someone else can delete the document if you give editing permission, instruction example</a:t>
            </a:r>
          </a:p>
          <a:p>
            <a:pPr>
              <a:buFont typeface="Arial" pitchFamily="34" charset="0"/>
              <a:buChar char="•"/>
              <a:defRPr/>
            </a:pPr>
            <a:r>
              <a:rPr lang="en-US" dirty="0" smtClean="0"/>
              <a:t> Can’t make links open in new window in Docs</a:t>
            </a:r>
          </a:p>
          <a:p>
            <a:pPr>
              <a:buFont typeface="Arial" pitchFamily="34" charset="0"/>
              <a:buChar char="•"/>
              <a:defRPr/>
            </a:pPr>
            <a:r>
              <a:rPr lang="en-US" dirty="0" smtClean="0"/>
              <a:t> formatting presentations not as easy as PPT</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5" indent="-285702">
              <a:defRPr>
                <a:solidFill>
                  <a:schemeClr val="tx1"/>
                </a:solidFill>
                <a:latin typeface="Gill Sans MT" pitchFamily="34" charset="0"/>
              </a:defRPr>
            </a:lvl2pPr>
            <a:lvl3pPr marL="1142809" indent="-228561">
              <a:defRPr>
                <a:solidFill>
                  <a:schemeClr val="tx1"/>
                </a:solidFill>
                <a:latin typeface="Gill Sans MT" pitchFamily="34" charset="0"/>
              </a:defRPr>
            </a:lvl3pPr>
            <a:lvl4pPr marL="1599931" indent="-228561">
              <a:defRPr>
                <a:solidFill>
                  <a:schemeClr val="tx1"/>
                </a:solidFill>
                <a:latin typeface="Gill Sans MT" pitchFamily="34" charset="0"/>
              </a:defRPr>
            </a:lvl4pPr>
            <a:lvl5pPr marL="2057054" indent="-228561">
              <a:defRPr>
                <a:solidFill>
                  <a:schemeClr val="tx1"/>
                </a:solidFill>
                <a:latin typeface="Gill Sans MT" pitchFamily="34" charset="0"/>
              </a:defRPr>
            </a:lvl5pPr>
            <a:lvl6pPr marL="2514177" indent="-228561" fontAlgn="base">
              <a:spcBef>
                <a:spcPct val="0"/>
              </a:spcBef>
              <a:spcAft>
                <a:spcPct val="0"/>
              </a:spcAft>
              <a:defRPr>
                <a:solidFill>
                  <a:schemeClr val="tx1"/>
                </a:solidFill>
                <a:latin typeface="Gill Sans MT" pitchFamily="34" charset="0"/>
              </a:defRPr>
            </a:lvl6pPr>
            <a:lvl7pPr marL="2971301" indent="-228561" fontAlgn="base">
              <a:spcBef>
                <a:spcPct val="0"/>
              </a:spcBef>
              <a:spcAft>
                <a:spcPct val="0"/>
              </a:spcAft>
              <a:defRPr>
                <a:solidFill>
                  <a:schemeClr val="tx1"/>
                </a:solidFill>
                <a:latin typeface="Gill Sans MT" pitchFamily="34" charset="0"/>
              </a:defRPr>
            </a:lvl7pPr>
            <a:lvl8pPr marL="3428424" indent="-228561" fontAlgn="base">
              <a:spcBef>
                <a:spcPct val="0"/>
              </a:spcBef>
              <a:spcAft>
                <a:spcPct val="0"/>
              </a:spcAft>
              <a:defRPr>
                <a:solidFill>
                  <a:schemeClr val="tx1"/>
                </a:solidFill>
                <a:latin typeface="Gill Sans MT" pitchFamily="34" charset="0"/>
              </a:defRPr>
            </a:lvl8pPr>
            <a:lvl9pPr marL="3885546" indent="-228561"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46D90C0C-530F-46A6-87A9-E00BE15689CF}" type="slidenum">
              <a:rPr lang="en-US" smtClean="0">
                <a:latin typeface="Calibri" pitchFamily="34" charset="0"/>
              </a:rPr>
              <a:pPr fontAlgn="base">
                <a:spcBef>
                  <a:spcPct val="0"/>
                </a:spcBef>
                <a:spcAft>
                  <a:spcPct val="0"/>
                </a:spcAft>
                <a:defRPr/>
              </a:pPr>
              <a:t>34</a:t>
            </a:fld>
            <a:endParaRPr 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 tool</a:t>
            </a:r>
            <a:r>
              <a:rPr lang="en-US" baseline="0" dirty="0" smtClean="0"/>
              <a:t> to a</a:t>
            </a:r>
            <a:r>
              <a:rPr lang="en-US" dirty="0" smtClean="0"/>
              <a:t>dd content management system type features to your website. </a:t>
            </a:r>
          </a:p>
          <a:p>
            <a:r>
              <a:rPr lang="en-US" dirty="0" smtClean="0"/>
              <a:t>Create a feed from content on your website or library catalog and distribute it in a variety of ways. </a:t>
            </a:r>
          </a:p>
          <a:p>
            <a:pPr defTabSz="905805">
              <a:defRPr/>
            </a:pPr>
            <a:r>
              <a:rPr lang="en-US" dirty="0" smtClean="0"/>
              <a:t>e.g. scrape content such as a library staff list for use on your website and a library intranet</a:t>
            </a:r>
          </a:p>
          <a:p>
            <a:r>
              <a:rPr lang="en-US" dirty="0" smtClean="0"/>
              <a:t>e.g. create an RSS feed from catalog searches or featured lists and embed the feed on your website with tools like Feed2JS or </a:t>
            </a:r>
            <a:r>
              <a:rPr lang="en-US" dirty="0" err="1" smtClean="0"/>
              <a:t>Widgetbox</a:t>
            </a:r>
            <a:endParaRPr lang="en-US" dirty="0" smtClean="0"/>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B9CC7643-611A-49FC-8D5F-DB560C77D40E}"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61" indent="-228561">
              <a:buFont typeface="+mj-lt"/>
              <a:buAutoNum type="arabicPeriod"/>
              <a:defRPr/>
            </a:pPr>
            <a:r>
              <a:rPr lang="en-US" dirty="0" smtClean="0"/>
              <a:t>Choose sample pages from your website/catalog to analyze.</a:t>
            </a:r>
          </a:p>
          <a:p>
            <a:pPr marL="228561" indent="-228561">
              <a:buFont typeface="+mj-lt"/>
              <a:buAutoNum type="arabicPeriod"/>
              <a:defRPr/>
            </a:pPr>
            <a:r>
              <a:rPr lang="en-US" dirty="0" smtClean="0"/>
              <a:t>Select the parts of the pages you want to use and give each part a label.</a:t>
            </a:r>
          </a:p>
          <a:p>
            <a:pPr marL="228561" indent="-228561">
              <a:buFont typeface="+mj-lt"/>
              <a:buAutoNum type="arabicPeriod"/>
              <a:defRPr/>
            </a:pPr>
            <a:r>
              <a:rPr lang="en-US" dirty="0" smtClean="0"/>
              <a:t>Decide what type output you would like: RSS feed, HTML, Google Gadget...</a:t>
            </a:r>
          </a:p>
          <a:p>
            <a:pPr marL="228561" indent="-228561">
              <a:buFont typeface="+mj-lt"/>
              <a:buAutoNum type="arabicPeriod"/>
              <a:defRPr/>
            </a:pPr>
            <a:r>
              <a:rPr lang="en-US" dirty="0" smtClean="0"/>
              <a:t>Figure out how to integrate code into your website, depends on the type you choose.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0F6EC841-A958-4255-8A5A-A2A802368316}"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New</a:t>
            </a:r>
            <a:r>
              <a:rPr lang="en-US" baseline="0" dirty="0" smtClean="0"/>
              <a:t> Books</a:t>
            </a:r>
          </a:p>
          <a:p>
            <a:pPr marL="226451" indent="-226451">
              <a:buFont typeface="+mj-lt"/>
              <a:buAutoNum type="arabicPeriod"/>
            </a:pPr>
            <a:r>
              <a:rPr lang="en-US" baseline="0" dirty="0" smtClean="0"/>
              <a:t>Used Dapper to create an RSS feed of Featured List in the Catalog – selecting covers and titles</a:t>
            </a:r>
          </a:p>
          <a:p>
            <a:pPr marL="226451" indent="-226451">
              <a:buFont typeface="+mj-lt"/>
              <a:buAutoNum type="arabicPeriod"/>
            </a:pPr>
            <a:r>
              <a:rPr lang="en-US" baseline="0" dirty="0" smtClean="0"/>
              <a:t>Created a </a:t>
            </a:r>
            <a:r>
              <a:rPr lang="en-US" baseline="0" dirty="0" err="1" smtClean="0"/>
              <a:t>Widgetbox</a:t>
            </a:r>
            <a:r>
              <a:rPr lang="en-US" baseline="0" dirty="0" smtClean="0"/>
              <a:t> Widget with the RSS feed</a:t>
            </a:r>
          </a:p>
          <a:p>
            <a:pPr marL="679353" lvl="1" indent="-226451">
              <a:buFont typeface="+mj-lt"/>
              <a:buAutoNum type="arabicPeriod"/>
            </a:pPr>
            <a:r>
              <a:rPr lang="en-US" baseline="0" dirty="0" smtClean="0"/>
              <a:t>Randomly displays new books</a:t>
            </a:r>
          </a:p>
          <a:p>
            <a:pPr marL="679353" lvl="1" indent="-226451">
              <a:buFont typeface="+mj-lt"/>
              <a:buAutoNum type="arabicPeriod"/>
            </a:pPr>
            <a:r>
              <a:rPr lang="en-US" baseline="0" dirty="0" smtClean="0"/>
              <a:t>Hover over book, see the title, click on the title, go to the catalog record – can even send link to </a:t>
            </a:r>
            <a:r>
              <a:rPr lang="en-US" baseline="0" dirty="0" err="1" smtClean="0"/>
              <a:t>facebook</a:t>
            </a:r>
            <a:r>
              <a:rPr lang="en-US" baseline="0" dirty="0" smtClean="0"/>
              <a:t>, twitter, etc.</a:t>
            </a:r>
          </a:p>
          <a:p>
            <a:endParaRPr lang="en-US" baseline="0" dirty="0" smtClean="0"/>
          </a:p>
          <a:p>
            <a:r>
              <a:rPr lang="en-US" baseline="0" dirty="0" smtClean="0"/>
              <a:t>New Career Books</a:t>
            </a:r>
          </a:p>
          <a:p>
            <a:pPr marL="226451" indent="-226451">
              <a:buFont typeface="+mj-lt"/>
              <a:buAutoNum type="arabicPeriod"/>
            </a:pPr>
            <a:r>
              <a:rPr lang="en-US" baseline="0" dirty="0" smtClean="0"/>
              <a:t>Used Dapper to create an RSS feed of catalog search of books in the career collection, arranged in chronological order</a:t>
            </a:r>
          </a:p>
          <a:p>
            <a:pPr marL="226451" indent="-226451">
              <a:buFont typeface="+mj-lt"/>
              <a:buAutoNum type="arabicPeriod"/>
            </a:pPr>
            <a:r>
              <a:rPr lang="en-US" baseline="0" dirty="0" smtClean="0"/>
              <a:t>Created a </a:t>
            </a:r>
            <a:r>
              <a:rPr lang="en-US" baseline="0" dirty="0" err="1" smtClean="0"/>
              <a:t>Widgetbox</a:t>
            </a:r>
            <a:r>
              <a:rPr lang="en-US" baseline="0" dirty="0" smtClean="0"/>
              <a:t> Widget with the RSS feed</a:t>
            </a:r>
          </a:p>
          <a:p>
            <a:pPr marL="679353" lvl="1" indent="-226451">
              <a:buFont typeface="+mj-lt"/>
              <a:buAutoNum type="arabicPeriod"/>
            </a:pPr>
            <a:r>
              <a:rPr lang="en-US" baseline="0" dirty="0" smtClean="0"/>
              <a:t>Randomly displays new books</a:t>
            </a:r>
          </a:p>
          <a:p>
            <a:pPr marL="226451" indent="-226451">
              <a:buFont typeface="+mj-lt"/>
              <a:buAutoNum type="arabicPeriod"/>
            </a:pPr>
            <a:endParaRPr lang="en-US" baseline="0" dirty="0" smtClean="0"/>
          </a:p>
          <a:p>
            <a:r>
              <a:rPr lang="en-US" b="1" dirty="0" smtClean="0"/>
              <a:t>Show widget in action on New Books Page</a:t>
            </a:r>
          </a:p>
          <a:p>
            <a:r>
              <a:rPr lang="en-US" baseline="0" dirty="0" smtClean="0"/>
              <a:t>Plans to create more widgets for Research Guides for specific areas – e.g. new history books for history research guide</a:t>
            </a:r>
          </a:p>
        </p:txBody>
      </p:sp>
      <p:sp>
        <p:nvSpPr>
          <p:cNvPr id="4" name="Slide Number Placeholder 3"/>
          <p:cNvSpPr>
            <a:spLocks noGrp="1"/>
          </p:cNvSpPr>
          <p:nvPr>
            <p:ph type="sldNum" sz="quarter" idx="5"/>
          </p:nvPr>
        </p:nvSpPr>
        <p:spPr/>
        <p:txBody>
          <a:bodyPr/>
          <a:lstStyle/>
          <a:p>
            <a:pPr>
              <a:defRPr/>
            </a:pPr>
            <a:fld id="{A9DF4689-8E80-496E-8788-C346B99A0343}"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183">
              <a:spcBef>
                <a:spcPct val="0"/>
              </a:spcBef>
              <a:defRPr/>
            </a:pPr>
            <a:r>
              <a:rPr lang="en-US" sz="1400" dirty="0" smtClean="0"/>
              <a:t>Analysis of the information generated in GA takes a lot of time so you really need to find the time to do that (maybe once or twice a semester?)</a:t>
            </a:r>
          </a:p>
          <a:p>
            <a:pPr defTabSz="922183">
              <a:spcBef>
                <a:spcPct val="0"/>
              </a:spcBef>
              <a:defRPr/>
            </a:pPr>
            <a:endParaRPr lang="en-US" sz="1400" dirty="0" smtClean="0">
              <a:solidFill>
                <a:srgbClr val="FF0000"/>
              </a:solidFill>
            </a:endParaRPr>
          </a:p>
          <a:p>
            <a:pPr defTabSz="922183">
              <a:spcBef>
                <a:spcPct val="0"/>
              </a:spcBef>
              <a:defRPr/>
            </a:pPr>
            <a:r>
              <a:rPr lang="en-US" sz="1400" dirty="0" smtClean="0"/>
              <a:t>Start small </a:t>
            </a:r>
            <a:r>
              <a:rPr lang="en-US" sz="1400" dirty="0" smtClean="0">
                <a:sym typeface="Wingdings" pitchFamily="2" charset="2"/>
              </a:rPr>
              <a:t> since the amount of information can be overwhelming. Focus on a particular page in your website that you want to monitor to see the trends</a:t>
            </a:r>
            <a:endParaRPr lang="en-US" sz="1400" dirty="0" smtClean="0"/>
          </a:p>
          <a:p>
            <a:pPr defTabSz="922183">
              <a:spcBef>
                <a:spcPct val="0"/>
              </a:spcBef>
              <a:defRPr/>
            </a:pPr>
            <a:endParaRPr lang="en-US" sz="1400" dirty="0" smtClean="0"/>
          </a:p>
          <a:p>
            <a:pPr defTabSz="922183">
              <a:spcBef>
                <a:spcPct val="0"/>
              </a:spcBef>
              <a:defRPr/>
            </a:pPr>
            <a:r>
              <a:rPr lang="en-US" sz="1400" dirty="0" smtClean="0"/>
              <a:t>While the tools are free, you have to make an investment of your time and effort in learning about how these tools work.</a:t>
            </a:r>
          </a:p>
          <a:p>
            <a:pPr defTabSz="922183">
              <a:spcBef>
                <a:spcPct val="0"/>
              </a:spcBef>
              <a:defRPr/>
            </a:pPr>
            <a:endParaRPr lang="en-US" sz="1400" dirty="0" smtClean="0"/>
          </a:p>
          <a:p>
            <a:pPr defTabSz="922183">
              <a:spcBef>
                <a:spcPct val="0"/>
              </a:spcBef>
              <a:defRPr/>
            </a:pPr>
            <a:r>
              <a:rPr lang="en-US" sz="1400" dirty="0" smtClean="0"/>
              <a:t>Make sure you actually do something concrete to change your website based on the results you get even if it’s just</a:t>
            </a:r>
            <a:r>
              <a:rPr lang="en-US" sz="1400" baseline="0" dirty="0" smtClean="0"/>
              <a:t> a small change such as removing links or moving links on top instead of below so your users can find it easily.</a:t>
            </a:r>
          </a:p>
          <a:p>
            <a:pPr defTabSz="922183">
              <a:spcBef>
                <a:spcPct val="0"/>
              </a:spcBef>
              <a:defRPr/>
            </a:pPr>
            <a:r>
              <a:rPr lang="en-US" sz="1400" baseline="0" dirty="0" smtClean="0"/>
              <a:t>You will find that the more you use this tools the more familiar you become and you’ll think of creative things to use them.</a:t>
            </a:r>
            <a:endParaRPr lang="en-US" sz="1400" dirty="0" smtClean="0"/>
          </a:p>
          <a:p>
            <a:pPr defTabSz="922183">
              <a:spcBef>
                <a:spcPct val="0"/>
              </a:spcBef>
              <a:defRPr/>
            </a:pPr>
            <a:endParaRPr lang="en-US" sz="1400" dirty="0" smtClean="0"/>
          </a:p>
          <a:p>
            <a:pPr defTabSz="922183">
              <a:spcBef>
                <a:spcPct val="0"/>
              </a:spcBef>
              <a:defRPr/>
            </a:pPr>
            <a:r>
              <a:rPr lang="en-US" sz="1400" dirty="0" smtClean="0"/>
              <a:t>Finally,</a:t>
            </a:r>
            <a:r>
              <a:rPr lang="en-US" sz="1400" baseline="0" dirty="0" smtClean="0"/>
              <a:t> you need to supplement with usability testing.</a:t>
            </a:r>
            <a:endParaRPr lang="en-US" sz="1400" dirty="0" smtClean="0"/>
          </a:p>
          <a:p>
            <a:pPr defTabSz="922183">
              <a:spcBef>
                <a:spcPct val="0"/>
              </a:spcBef>
              <a:defRPr/>
            </a:pPr>
            <a:r>
              <a:rPr lang="en-US" sz="1400" dirty="0" smtClean="0"/>
              <a:t>We found that if there is a search box on a page – Crazy egg - people use the search box, but do they find what they are looking for?  Do they understand what they are searching?</a:t>
            </a:r>
          </a:p>
          <a:p>
            <a:pPr defTabSz="922183">
              <a:spcBef>
                <a:spcPct val="0"/>
              </a:spcBef>
              <a:defRPr/>
            </a:pPr>
            <a:endParaRPr lang="en-US" dirty="0"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5" indent="-285702">
              <a:defRPr>
                <a:solidFill>
                  <a:schemeClr val="tx1"/>
                </a:solidFill>
                <a:latin typeface="Gill Sans MT" pitchFamily="34" charset="0"/>
              </a:defRPr>
            </a:lvl2pPr>
            <a:lvl3pPr marL="1142809" indent="-228561">
              <a:defRPr>
                <a:solidFill>
                  <a:schemeClr val="tx1"/>
                </a:solidFill>
                <a:latin typeface="Gill Sans MT" pitchFamily="34" charset="0"/>
              </a:defRPr>
            </a:lvl3pPr>
            <a:lvl4pPr marL="1599931" indent="-228561">
              <a:defRPr>
                <a:solidFill>
                  <a:schemeClr val="tx1"/>
                </a:solidFill>
                <a:latin typeface="Gill Sans MT" pitchFamily="34" charset="0"/>
              </a:defRPr>
            </a:lvl4pPr>
            <a:lvl5pPr marL="2057054" indent="-228561">
              <a:defRPr>
                <a:solidFill>
                  <a:schemeClr val="tx1"/>
                </a:solidFill>
                <a:latin typeface="Gill Sans MT" pitchFamily="34" charset="0"/>
              </a:defRPr>
            </a:lvl5pPr>
            <a:lvl6pPr marL="2514177" indent="-228561" fontAlgn="base">
              <a:spcBef>
                <a:spcPct val="0"/>
              </a:spcBef>
              <a:spcAft>
                <a:spcPct val="0"/>
              </a:spcAft>
              <a:defRPr>
                <a:solidFill>
                  <a:schemeClr val="tx1"/>
                </a:solidFill>
                <a:latin typeface="Gill Sans MT" pitchFamily="34" charset="0"/>
              </a:defRPr>
            </a:lvl6pPr>
            <a:lvl7pPr marL="2971301" indent="-228561" fontAlgn="base">
              <a:spcBef>
                <a:spcPct val="0"/>
              </a:spcBef>
              <a:spcAft>
                <a:spcPct val="0"/>
              </a:spcAft>
              <a:defRPr>
                <a:solidFill>
                  <a:schemeClr val="tx1"/>
                </a:solidFill>
                <a:latin typeface="Gill Sans MT" pitchFamily="34" charset="0"/>
              </a:defRPr>
            </a:lvl7pPr>
            <a:lvl8pPr marL="3428424" indent="-228561" fontAlgn="base">
              <a:spcBef>
                <a:spcPct val="0"/>
              </a:spcBef>
              <a:spcAft>
                <a:spcPct val="0"/>
              </a:spcAft>
              <a:defRPr>
                <a:solidFill>
                  <a:schemeClr val="tx1"/>
                </a:solidFill>
                <a:latin typeface="Gill Sans MT" pitchFamily="34" charset="0"/>
              </a:defRPr>
            </a:lvl8pPr>
            <a:lvl9pPr marL="3885546" indent="-228561"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7C4C8823-3837-42F9-9794-DB21F321D8EB}" type="slidenum">
              <a:rPr lang="en-US" smtClean="0">
                <a:latin typeface="Calibri" pitchFamily="34" charset="0"/>
              </a:rPr>
              <a:pPr fontAlgn="base">
                <a:spcBef>
                  <a:spcPct val="0"/>
                </a:spcBef>
                <a:spcAft>
                  <a:spcPct val="0"/>
                </a:spcAft>
                <a:defRPr/>
              </a:pPr>
              <a:t>39</a:t>
            </a:fld>
            <a:endParaRPr lang="en-US"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Also please refer to the handouts that we have.</a:t>
            </a:r>
          </a:p>
          <a:p>
            <a:endParaRPr lang="en-US" sz="2000" dirty="0" smtClean="0"/>
          </a:p>
          <a:p>
            <a:r>
              <a:rPr lang="en-US" sz="2000" dirty="0" smtClean="0"/>
              <a:t>There’s a helpful section there that</a:t>
            </a:r>
            <a:r>
              <a:rPr lang="en-US" sz="2000" baseline="0" dirty="0" smtClean="0"/>
              <a:t> provides you with questions to consider before you adopt a new tool (read portions of the question)</a:t>
            </a:r>
          </a:p>
          <a:p>
            <a:endParaRPr lang="en-US" sz="2000" baseline="0" dirty="0" smtClean="0"/>
          </a:p>
          <a:p>
            <a:r>
              <a:rPr lang="en-US" sz="2000" baseline="0" dirty="0" smtClean="0"/>
              <a:t>We can have a poll again after (?)</a:t>
            </a:r>
            <a:endParaRPr lang="en-US" sz="2000"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Press F5 or enter presentation mode to view the poll
In an emergency during your presentation, if the poll isn't showing, navigate to this link in your web browser:
http://www.polleverywhere.com/multiple_choice_polls/MTc3MjI5NTgzMQ</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Google Analytics is a web</a:t>
            </a:r>
            <a:r>
              <a:rPr lang="en-US" sz="2000" baseline="0" dirty="0" smtClean="0"/>
              <a:t> analytics tool that lets you find out s</a:t>
            </a:r>
            <a:r>
              <a:rPr lang="en-US" sz="2000" dirty="0" smtClean="0"/>
              <a:t>tatistics about website usage.</a:t>
            </a:r>
          </a:p>
          <a:p>
            <a:endParaRPr lang="en-US" sz="2000" dirty="0" smtClean="0"/>
          </a:p>
          <a:p>
            <a:r>
              <a:rPr lang="en-US" sz="2000" dirty="0" smtClean="0"/>
              <a:t>It</a:t>
            </a:r>
            <a:r>
              <a:rPr lang="en-US" sz="2000" baseline="0" dirty="0" smtClean="0"/>
              <a:t> is what you may call a </a:t>
            </a:r>
            <a:r>
              <a:rPr lang="en-US" sz="2000" dirty="0" smtClean="0"/>
              <a:t>“Getting-to-know-your-users” tool</a:t>
            </a:r>
            <a:endParaRPr lang="en-US" sz="2000"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000" dirty="0" smtClean="0"/>
              <a:t>Google</a:t>
            </a:r>
            <a:r>
              <a:rPr lang="en-US" sz="2000" baseline="0" dirty="0" smtClean="0"/>
              <a:t> Analytics is probably the most popular among the free web analytics tools out there.</a:t>
            </a:r>
          </a:p>
          <a:p>
            <a:pPr lvl="1"/>
            <a:r>
              <a:rPr lang="en-US" sz="2000" dirty="0" smtClean="0"/>
              <a:t>It was launched in 2006 and widely</a:t>
            </a:r>
            <a:r>
              <a:rPr lang="en-US" sz="2000" baseline="0" dirty="0" smtClean="0"/>
              <a:t> used i</a:t>
            </a:r>
            <a:r>
              <a:rPr lang="en-US" sz="2000" dirty="0" smtClean="0"/>
              <a:t>n most library</a:t>
            </a:r>
            <a:r>
              <a:rPr lang="en-US" sz="2000" baseline="0" dirty="0" smtClean="0"/>
              <a:t> websites</a:t>
            </a:r>
            <a:endParaRPr lang="en-US" sz="2000" dirty="0" smtClean="0"/>
          </a:p>
          <a:p>
            <a:pPr lvl="1"/>
            <a:r>
              <a:rPr lang="en-US" sz="2000" dirty="0" smtClean="0"/>
              <a:t>Free; easy to use; flexible; clear reporting mechanisms</a:t>
            </a:r>
          </a:p>
          <a:p>
            <a:pPr lvl="1"/>
            <a:r>
              <a:rPr lang="en-US" sz="2000" dirty="0" smtClean="0"/>
              <a:t>While it is free, it is still based on proprietary technology.</a:t>
            </a:r>
          </a:p>
          <a:p>
            <a:pPr lvl="1"/>
            <a:endParaRPr lang="en-US" sz="2000" dirty="0" smtClean="0"/>
          </a:p>
          <a:p>
            <a:pPr lvl="1"/>
            <a:r>
              <a:rPr lang="en-US" sz="2000" dirty="0" err="1" smtClean="0"/>
              <a:t>Piwik</a:t>
            </a:r>
            <a:r>
              <a:rPr lang="en-US" sz="2000" dirty="0" smtClean="0"/>
              <a:t> - Open source alternative to GA</a:t>
            </a:r>
          </a:p>
          <a:p>
            <a:pPr lvl="1"/>
            <a:r>
              <a:rPr lang="en-US" sz="2000" dirty="0" smtClean="0"/>
              <a:t>downloadable, open source, real time web analytics software program</a:t>
            </a:r>
          </a:p>
          <a:p>
            <a:pPr lvl="1"/>
            <a:endParaRPr lang="en-US" sz="2000" dirty="0" smtClean="0"/>
          </a:p>
          <a:p>
            <a:pPr lvl="1"/>
            <a:r>
              <a:rPr lang="en-US" sz="2000" dirty="0" smtClean="0"/>
              <a:t>Open Web – open source web analytics tool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15">
              <a:defRPr/>
            </a:pPr>
            <a:r>
              <a:rPr lang="en-US" sz="2000" dirty="0" smtClean="0"/>
              <a:t>Use your library’s name as your account name to separate it from your personal account</a:t>
            </a:r>
          </a:p>
          <a:p>
            <a:endParaRPr lang="en-US" sz="2000" dirty="0" smtClean="0"/>
          </a:p>
          <a:p>
            <a:r>
              <a:rPr lang="en-US" sz="2000" dirty="0" smtClean="0"/>
              <a:t>Sign up for Google Analytics </a:t>
            </a:r>
            <a:r>
              <a:rPr lang="en-US" sz="2000" dirty="0" smtClean="0">
                <a:sym typeface="Wingdings"/>
              </a:rPr>
              <a:t></a:t>
            </a:r>
            <a:r>
              <a:rPr lang="en-US" sz="2000" dirty="0" smtClean="0"/>
              <a:t> free version is called “standalone version”</a:t>
            </a:r>
          </a:p>
          <a:p>
            <a:r>
              <a:rPr lang="en-US" sz="2000" dirty="0" err="1" smtClean="0"/>
              <a:t>AdWords</a:t>
            </a:r>
            <a:r>
              <a:rPr lang="en-US" sz="2000" dirty="0" smtClean="0"/>
              <a:t> service is a fee-based add-on to GA</a:t>
            </a:r>
          </a:p>
          <a:p>
            <a:endParaRPr lang="en-US" sz="2000" dirty="0" smtClean="0"/>
          </a:p>
          <a:p>
            <a:r>
              <a:rPr lang="en-US" sz="2000" dirty="0" smtClean="0"/>
              <a:t>Free version limited to 5 million page views per month or about 3,000 visits per day</a:t>
            </a:r>
          </a:p>
          <a:p>
            <a:endParaRPr lang="en-US" sz="2000" dirty="0" smtClean="0"/>
          </a:p>
          <a:p>
            <a:r>
              <a:rPr lang="en-US" sz="2000" dirty="0" smtClean="0"/>
              <a:t>The GATC is the key to making the GA work</a:t>
            </a:r>
          </a:p>
          <a:p>
            <a:r>
              <a:rPr lang="en-US" sz="2000" dirty="0" smtClean="0"/>
              <a:t>You have to copy and paste this code in the pages you want to track. In our case, the code is in the footer in our library website and in our “</a:t>
            </a:r>
            <a:r>
              <a:rPr lang="en-US" sz="2000" dirty="0" err="1" smtClean="0"/>
              <a:t>botlogo</a:t>
            </a:r>
            <a:r>
              <a:rPr lang="en-US" sz="2000" dirty="0" smtClean="0"/>
              <a:t>” for our catalog.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5000"/>
              </a:lnSpc>
              <a:spcBef>
                <a:spcPct val="0"/>
              </a:spcBef>
            </a:pPr>
            <a:r>
              <a:rPr lang="en-US" sz="1400" dirty="0" smtClean="0">
                <a:solidFill>
                  <a:srgbClr val="000000"/>
                </a:solidFill>
                <a:latin typeface="+mn-lt"/>
              </a:rPr>
              <a:t>Tracks information on your website such as:</a:t>
            </a:r>
          </a:p>
          <a:p>
            <a:pPr>
              <a:lnSpc>
                <a:spcPct val="95000"/>
              </a:lnSpc>
              <a:spcBef>
                <a:spcPct val="0"/>
              </a:spcBef>
            </a:pPr>
            <a:endParaRPr lang="en-US" sz="1400" dirty="0" smtClean="0">
              <a:solidFill>
                <a:srgbClr val="000000"/>
              </a:solidFill>
              <a:latin typeface="+mn-lt"/>
            </a:endParaRPr>
          </a:p>
          <a:p>
            <a:pPr>
              <a:lnSpc>
                <a:spcPct val="95000"/>
              </a:lnSpc>
              <a:spcBef>
                <a:spcPct val="0"/>
              </a:spcBef>
            </a:pPr>
            <a:r>
              <a:rPr lang="en-US" sz="1400" dirty="0" smtClean="0">
                <a:solidFill>
                  <a:srgbClr val="000000"/>
                </a:solidFill>
                <a:latin typeface="+mn-lt"/>
              </a:rPr>
              <a:t>Page views or how many times a particular page is viewed </a:t>
            </a:r>
            <a:r>
              <a:rPr lang="en-US" sz="1400" dirty="0" smtClean="0">
                <a:solidFill>
                  <a:srgbClr val="000000"/>
                </a:solidFill>
                <a:latin typeface="+mn-lt"/>
                <a:sym typeface="Wingdings" pitchFamily="2" charset="2"/>
              </a:rPr>
              <a:t> you can watch the numbers to determine trends over time, seasonal spikes or dips or compare w/ other pages in your website</a:t>
            </a:r>
            <a:endParaRPr lang="en-US" sz="1400" dirty="0" smtClean="0">
              <a:solidFill>
                <a:srgbClr val="000000"/>
              </a:solidFill>
              <a:latin typeface="+mn-lt"/>
            </a:endParaRPr>
          </a:p>
          <a:p>
            <a:pPr>
              <a:lnSpc>
                <a:spcPct val="95000"/>
              </a:lnSpc>
              <a:spcBef>
                <a:spcPct val="0"/>
              </a:spcBef>
            </a:pPr>
            <a:endParaRPr lang="en-US" sz="1400" dirty="0" smtClean="0">
              <a:solidFill>
                <a:srgbClr val="000000"/>
              </a:solidFill>
              <a:latin typeface="+mn-lt"/>
            </a:endParaRPr>
          </a:p>
          <a:p>
            <a:pPr>
              <a:lnSpc>
                <a:spcPct val="95000"/>
              </a:lnSpc>
              <a:spcBef>
                <a:spcPct val="0"/>
              </a:spcBef>
            </a:pPr>
            <a:r>
              <a:rPr lang="en-US" sz="1400" dirty="0" smtClean="0">
                <a:solidFill>
                  <a:srgbClr val="000000"/>
                </a:solidFill>
                <a:latin typeface="+mn-lt"/>
              </a:rPr>
              <a:t>Popular pages or the pages most heavily accessed</a:t>
            </a:r>
          </a:p>
          <a:p>
            <a:pPr>
              <a:lnSpc>
                <a:spcPct val="95000"/>
              </a:lnSpc>
              <a:spcBef>
                <a:spcPct val="0"/>
              </a:spcBef>
            </a:pPr>
            <a:endParaRPr lang="en-US" sz="1400" dirty="0" smtClean="0">
              <a:solidFill>
                <a:srgbClr val="000000"/>
              </a:solidFill>
              <a:latin typeface="+mn-lt"/>
            </a:endParaRPr>
          </a:p>
          <a:p>
            <a:pPr>
              <a:lnSpc>
                <a:spcPct val="95000"/>
              </a:lnSpc>
              <a:spcBef>
                <a:spcPct val="0"/>
              </a:spcBef>
            </a:pPr>
            <a:r>
              <a:rPr lang="en-US" sz="1400" dirty="0" smtClean="0">
                <a:solidFill>
                  <a:srgbClr val="000000"/>
                </a:solidFill>
                <a:latin typeface="+mn-lt"/>
              </a:rPr>
              <a:t>Time on page </a:t>
            </a:r>
            <a:r>
              <a:rPr lang="en-US" sz="1400" dirty="0" smtClean="0">
                <a:solidFill>
                  <a:srgbClr val="000000"/>
                </a:solidFill>
                <a:latin typeface="+mn-lt"/>
                <a:sym typeface="Wingdings" pitchFamily="2" charset="2"/>
              </a:rPr>
              <a:t> how long do visitors spend in your website</a:t>
            </a:r>
          </a:p>
          <a:p>
            <a:pPr>
              <a:lnSpc>
                <a:spcPct val="95000"/>
              </a:lnSpc>
              <a:spcBef>
                <a:spcPct val="0"/>
              </a:spcBef>
            </a:pPr>
            <a:r>
              <a:rPr lang="en-US" sz="1400" dirty="0" smtClean="0">
                <a:solidFill>
                  <a:srgbClr val="000000"/>
                </a:solidFill>
                <a:latin typeface="+mn-lt"/>
              </a:rPr>
              <a:t> </a:t>
            </a:r>
          </a:p>
          <a:p>
            <a:pPr>
              <a:lnSpc>
                <a:spcPct val="95000"/>
              </a:lnSpc>
              <a:spcBef>
                <a:spcPct val="0"/>
              </a:spcBef>
            </a:pPr>
            <a:r>
              <a:rPr lang="en-US" sz="1400" dirty="0" smtClean="0">
                <a:solidFill>
                  <a:srgbClr val="000000"/>
                </a:solidFill>
                <a:latin typeface="+mn-lt"/>
              </a:rPr>
              <a:t>Visitor information  --&gt; how do visitors</a:t>
            </a:r>
            <a:r>
              <a:rPr lang="en-US" sz="1400" baseline="0" dirty="0" smtClean="0">
                <a:solidFill>
                  <a:srgbClr val="000000"/>
                </a:solidFill>
                <a:latin typeface="+mn-lt"/>
              </a:rPr>
              <a:t> get to your site; </a:t>
            </a:r>
            <a:r>
              <a:rPr lang="en-US" sz="1400" dirty="0" smtClean="0">
                <a:solidFill>
                  <a:srgbClr val="000000"/>
                </a:solidFill>
                <a:latin typeface="+mn-lt"/>
              </a:rPr>
              <a:t>user demographics such as location, browser used, operating system used, etc.</a:t>
            </a:r>
          </a:p>
          <a:p>
            <a:pPr>
              <a:lnSpc>
                <a:spcPct val="95000"/>
              </a:lnSpc>
              <a:spcBef>
                <a:spcPct val="0"/>
              </a:spcBef>
            </a:pPr>
            <a:endParaRPr lang="en-US" sz="1400" dirty="0" smtClean="0">
              <a:solidFill>
                <a:srgbClr val="000000"/>
              </a:solidFill>
              <a:latin typeface="+mn-lt"/>
            </a:endParaRPr>
          </a:p>
          <a:p>
            <a:pPr>
              <a:lnSpc>
                <a:spcPct val="95000"/>
              </a:lnSpc>
              <a:spcBef>
                <a:spcPct val="0"/>
              </a:spcBef>
            </a:pPr>
            <a:r>
              <a:rPr lang="en-US" sz="1400" dirty="0" smtClean="0">
                <a:solidFill>
                  <a:srgbClr val="000000"/>
                </a:solidFill>
                <a:latin typeface="+mn-lt"/>
              </a:rPr>
              <a:t>Unique and returning visits</a:t>
            </a:r>
          </a:p>
          <a:p>
            <a:pPr>
              <a:lnSpc>
                <a:spcPct val="95000"/>
              </a:lnSpc>
              <a:spcBef>
                <a:spcPct val="0"/>
              </a:spcBef>
            </a:pPr>
            <a:endParaRPr lang="en-US" sz="1400" dirty="0" smtClean="0">
              <a:solidFill>
                <a:srgbClr val="000000"/>
              </a:solidFill>
              <a:latin typeface="+mn-lt"/>
            </a:endParaRPr>
          </a:p>
          <a:p>
            <a:pPr>
              <a:lnSpc>
                <a:spcPct val="95000"/>
              </a:lnSpc>
              <a:spcBef>
                <a:spcPct val="0"/>
              </a:spcBef>
            </a:pPr>
            <a:r>
              <a:rPr lang="en-US" sz="1400" dirty="0" smtClean="0">
                <a:solidFill>
                  <a:srgbClr val="000000"/>
                </a:solidFill>
                <a:latin typeface="+mn-lt"/>
              </a:rPr>
              <a:t>Bounce rates or how many visitors left your site after visiting only one page.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15">
              <a:defRPr/>
            </a:pPr>
            <a:r>
              <a:rPr lang="en-US" sz="2000" dirty="0" smtClean="0"/>
              <a:t>This is our Library GA account</a:t>
            </a:r>
          </a:p>
          <a:p>
            <a:pPr defTabSz="923015">
              <a:defRPr/>
            </a:pPr>
            <a:endParaRPr lang="en-US" sz="2000" dirty="0" smtClean="0"/>
          </a:p>
          <a:p>
            <a:pPr defTabSz="923015">
              <a:defRPr/>
            </a:pPr>
            <a:r>
              <a:rPr lang="en-US" sz="2000" dirty="0" smtClean="0"/>
              <a:t>Show them a view parts of the report</a:t>
            </a:r>
          </a:p>
          <a:p>
            <a:pPr defTabSz="923015">
              <a:defRPr/>
            </a:pPr>
            <a:endParaRPr lang="en-US" sz="2000" dirty="0" smtClean="0"/>
          </a:p>
          <a:p>
            <a:pPr defTabSz="923015">
              <a:defRPr/>
            </a:pPr>
            <a:r>
              <a:rPr lang="en-US" sz="2000" dirty="0" smtClean="0"/>
              <a:t>This is the CONTENT overview page. As you can see we have 118,720 page views</a:t>
            </a:r>
          </a:p>
          <a:p>
            <a:pPr defTabSz="923015">
              <a:defRPr/>
            </a:pPr>
            <a:endParaRPr lang="en-US" sz="2000" dirty="0" smtClean="0"/>
          </a:p>
          <a:p>
            <a:pPr defTabSz="923015">
              <a:defRPr/>
            </a:pPr>
            <a:r>
              <a:rPr lang="en-US" sz="2000" dirty="0" smtClean="0"/>
              <a:t>Our most popular pages are the library landing page (of course) and our research databases page followed by our </a:t>
            </a:r>
            <a:r>
              <a:rPr lang="en-US" sz="2000" dirty="0" err="1" smtClean="0"/>
              <a:t>LibGuides</a:t>
            </a:r>
            <a:endParaRPr lang="en-US" sz="2000" dirty="0" smtClean="0"/>
          </a:p>
          <a:p>
            <a:pPr defTabSz="923015">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Allows us to see what pages are the most popular/heavily accessed</a:t>
            </a:r>
          </a:p>
          <a:p>
            <a:endParaRPr lang="en-US" sz="2000" dirty="0" smtClean="0"/>
          </a:p>
          <a:p>
            <a:r>
              <a:rPr lang="en-US" sz="2000" dirty="0" smtClean="0"/>
              <a:t>For example, how many visitors get to our site through the LCC homepage, library catalog, </a:t>
            </a:r>
            <a:r>
              <a:rPr lang="en-US" sz="2000" dirty="0" err="1" smtClean="0"/>
              <a:t>Firescience</a:t>
            </a:r>
            <a:r>
              <a:rPr lang="en-US" sz="2000" dirty="0" smtClean="0"/>
              <a:t> page, </a:t>
            </a:r>
            <a:r>
              <a:rPr lang="en-US" sz="2000" dirty="0" err="1" smtClean="0"/>
              <a:t>Libguides</a:t>
            </a:r>
            <a:endParaRPr lang="en-US" sz="2000" dirty="0" smtClean="0"/>
          </a:p>
          <a:p>
            <a:endParaRPr lang="en-US" sz="2000" dirty="0" smtClean="0"/>
          </a:p>
          <a:p>
            <a:r>
              <a:rPr lang="en-US" sz="2000" dirty="0" smtClean="0"/>
              <a:t>Shows results of our marketing we can see how many views are from our </a:t>
            </a:r>
            <a:r>
              <a:rPr lang="en-US" sz="2000" dirty="0" err="1" smtClean="0"/>
              <a:t>Facebook</a:t>
            </a:r>
            <a:r>
              <a:rPr lang="en-US" sz="2000" dirty="0" smtClean="0"/>
              <a:t> page or from our blog</a:t>
            </a:r>
          </a:p>
          <a:p>
            <a:endParaRPr lang="en-US" sz="2000" dirty="0" smtClean="0"/>
          </a:p>
          <a:p>
            <a:r>
              <a:rPr lang="en-US" sz="2000" dirty="0" smtClean="0"/>
              <a:t>We saw that people were accessing our library website and catalog through mobile devices so we created a mobile version of them.</a:t>
            </a:r>
          </a:p>
          <a:p>
            <a:endParaRPr lang="en-US" sz="2000" dirty="0"/>
          </a:p>
        </p:txBody>
      </p:sp>
      <p:sp>
        <p:nvSpPr>
          <p:cNvPr id="4" name="Slide Number Placeholder 3"/>
          <p:cNvSpPr>
            <a:spLocks noGrp="1"/>
          </p:cNvSpPr>
          <p:nvPr>
            <p:ph type="sldNum" sz="quarter" idx="10"/>
          </p:nvPr>
        </p:nvSpPr>
        <p:spPr/>
        <p:txBody>
          <a:bodyPr/>
          <a:lstStyle/>
          <a:p>
            <a:fld id="{B9CC7643-611A-49FC-8D5F-DB560C77D40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253F9ED-B737-47A4-8E0A-66A7CA398E26}"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53F9ED-B737-47A4-8E0A-66A7CA398E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53F9ED-B737-47A4-8E0A-66A7CA398E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53F9ED-B737-47A4-8E0A-66A7CA398E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53F9ED-B737-47A4-8E0A-66A7CA398E26}"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53F9ED-B737-47A4-8E0A-66A7CA398E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53F9ED-B737-47A4-8E0A-66A7CA398E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53F9ED-B737-47A4-8E0A-66A7CA398E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53F9ED-B737-47A4-8E0A-66A7CA398E2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53F9ED-B737-47A4-8E0A-66A7CA398E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116E7BC-1B06-4F57-94C3-7BE71779836A}" type="datetimeFigureOut">
              <a:rPr lang="en-US" smtClean="0"/>
              <a:pPr/>
              <a:t>12/17/2011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53F9ED-B737-47A4-8E0A-66A7CA398E26}"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16E7BC-1B06-4F57-94C3-7BE71779836A}" type="datetimeFigureOut">
              <a:rPr lang="en-US" smtClean="0"/>
              <a:pPr/>
              <a:t>12/17/2011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53F9ED-B737-47A4-8E0A-66A7CA398E26}"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labsmedia.com/clickheat/index.html" TargetMode="External"/><Relationship Id="rId5" Type="http://schemas.openxmlformats.org/officeDocument/2006/relationships/image" Target="../media/image11.png"/><Relationship Id="rId4" Type="http://schemas.openxmlformats.org/officeDocument/2006/relationships/hyperlink" Target="http://www.onestatfree.co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mouseflow.com/" TargetMode="External"/><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clicktale.com/" TargetMode="External"/><Relationship Id="rId5" Type="http://schemas.openxmlformats.org/officeDocument/2006/relationships/image" Target="../media/image13.png"/><Relationship Id="rId4" Type="http://schemas.openxmlformats.org/officeDocument/2006/relationships/hyperlink" Target="http://www.crazyegg.com/" TargetMode="Externa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1.em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lcc.edu/library/find/results.aspx?cx=018239384213496815916:m1u-cmqjqg4&amp;cof=FORID:11&amp;ie=UTF-8&amp;q=french&amp;s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hyperlink" Target="http://libguides.lcc.edu/content.php?pid=105599&amp;sid=794083" TargetMode="External"/><Relationship Id="rId4" Type="http://schemas.openxmlformats.org/officeDocument/2006/relationships/hyperlink" Target="http://lcc-library-life.blogspot.com/" TargetMode="External"/><Relationship Id="rId9" Type="http://schemas.openxmlformats.org/officeDocument/2006/relationships/hyperlink" Target="http://www.lcc.edu/library/find/articles.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www.lcc.edu/library/find/tools.aspx" TargetMode="External"/><Relationship Id="rId4" Type="http://schemas.openxmlformats.org/officeDocument/2006/relationships/hyperlink" Target="http://www.lcc.edu/librar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hyperlink" Target="https://spreadsheets.google.com/spreadsheet/viewform?formkey=dHNISUc0X1lCcXNBSFNJN0dYbEtBcXc6MQ" TargetMode="External"/><Relationship Id="rId3" Type="http://schemas.openxmlformats.org/officeDocument/2006/relationships/hyperlink" Target="http://libguides.lcc.edu/content.php?pid=97914&amp;sid=788765" TargetMode="External"/><Relationship Id="rId7" Type="http://schemas.openxmlformats.org/officeDocument/2006/relationships/hyperlink" Target="http://libguides.lcc.edu/liaisons"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spreadsheets.google.com/viewform?formkey=dGhiNElXc2ZLUTlDRFNUSlc1Wm1xYUE6MQ" TargetMode="External"/><Relationship Id="rId5" Type="http://schemas.openxmlformats.org/officeDocument/2006/relationships/hyperlink" Target="http://www.lcc.edu/library/foryou/faculty/" TargetMode="External"/><Relationship Id="rId4" Type="http://schemas.openxmlformats.org/officeDocument/2006/relationships/hyperlink" Target="http://libguides.lcc.edu/content.php?pid=97914&amp;sid=734029" TargetMode="External"/><Relationship Id="rId9"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emf"/></Relationships>
</file>

<file path=ppt/slides/_rels/slide37.xml.rels><?xml version="1.0" encoding="UTF-8" standalone="yes"?>
<Relationships xmlns="http://schemas.openxmlformats.org/package/2006/relationships"><Relationship Id="rId3" Type="http://schemas.openxmlformats.org/officeDocument/2006/relationships/hyperlink" Target="http://www.lcc.edu/library/find/books.aspx"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libguides.lcc.edu/career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lcc.edu/library/foryou/faculty/"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delicious.com/stacks/berns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45.wmf"/><Relationship Id="rId4"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895600"/>
            <a:ext cx="7498080" cy="2590800"/>
          </a:xfrm>
        </p:spPr>
        <p:txBody>
          <a:bodyPr>
            <a:normAutofit fontScale="40000" lnSpcReduction="20000"/>
          </a:bodyPr>
          <a:lstStyle/>
          <a:p>
            <a:pPr>
              <a:buNone/>
            </a:pPr>
            <a:endParaRPr lang="en-US" sz="5100" dirty="0" smtClean="0"/>
          </a:p>
          <a:p>
            <a:pPr>
              <a:buNone/>
            </a:pPr>
            <a:r>
              <a:rPr lang="en-US" sz="6800" dirty="0" smtClean="0"/>
              <a:t>Suzanne Bernsten</a:t>
            </a:r>
          </a:p>
          <a:p>
            <a:pPr>
              <a:buNone/>
            </a:pPr>
            <a:r>
              <a:rPr lang="en-US" sz="6800" dirty="0" smtClean="0"/>
              <a:t>Web Services Librarian</a:t>
            </a:r>
          </a:p>
          <a:p>
            <a:pPr>
              <a:buNone/>
            </a:pPr>
            <a:endParaRPr lang="en-US" sz="6800" dirty="0" smtClean="0"/>
          </a:p>
          <a:p>
            <a:pPr>
              <a:buNone/>
            </a:pPr>
            <a:r>
              <a:rPr lang="en-US" sz="6800" dirty="0" smtClean="0"/>
              <a:t>Regina Gong</a:t>
            </a:r>
          </a:p>
          <a:p>
            <a:pPr>
              <a:buNone/>
            </a:pPr>
            <a:r>
              <a:rPr lang="en-US" sz="6800" dirty="0" smtClean="0"/>
              <a:t>Manager of Library Technical Services &amp; Systems</a:t>
            </a:r>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itle 7"/>
          <p:cNvSpPr>
            <a:spLocks noGrp="1"/>
          </p:cNvSpPr>
          <p:nvPr>
            <p:ph type="title"/>
          </p:nvPr>
        </p:nvSpPr>
        <p:spPr>
          <a:xfrm>
            <a:off x="1435608" y="762000"/>
            <a:ext cx="7498080" cy="2438400"/>
          </a:xfrm>
        </p:spPr>
        <p:txBody>
          <a:bodyPr>
            <a:normAutofit/>
          </a:bodyPr>
          <a:lstStyle/>
          <a:p>
            <a:r>
              <a:rPr lang="en-US" dirty="0" smtClean="0"/>
              <a:t>Free (or Cheap) Tools You Can Use to Improve Your Library Website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How Do We Use It?</a:t>
            </a:r>
            <a:br>
              <a:rPr lang="en-US" dirty="0" smtClean="0"/>
            </a:br>
            <a:endParaRPr lang="en-US" dirty="0"/>
          </a:p>
        </p:txBody>
      </p:sp>
      <p:sp>
        <p:nvSpPr>
          <p:cNvPr id="3" name="Content Placeholder 2"/>
          <p:cNvSpPr>
            <a:spLocks noGrp="1"/>
          </p:cNvSpPr>
          <p:nvPr>
            <p:ph idx="1"/>
          </p:nvPr>
        </p:nvSpPr>
        <p:spPr/>
        <p:txBody>
          <a:bodyPr/>
          <a:lstStyle/>
          <a:p>
            <a:r>
              <a:rPr lang="en-US" dirty="0" smtClean="0"/>
              <a:t>Keep track of popular pages in our website</a:t>
            </a:r>
          </a:p>
          <a:p>
            <a:r>
              <a:rPr lang="en-US" dirty="0" smtClean="0"/>
              <a:t>How people get to our website</a:t>
            </a:r>
          </a:p>
          <a:p>
            <a:r>
              <a:rPr lang="en-US" dirty="0" smtClean="0"/>
              <a:t>Shows results of our marketing</a:t>
            </a:r>
          </a:p>
          <a:p>
            <a:r>
              <a:rPr lang="en-US" dirty="0" smtClean="0"/>
              <a:t>Enabled us to create a mobile version of our Library website and catalog</a:t>
            </a:r>
          </a:p>
          <a:p>
            <a:endParaRPr lang="en-US" dirty="0"/>
          </a:p>
        </p:txBody>
      </p:sp>
      <p:pic>
        <p:nvPicPr>
          <p:cNvPr id="4" name="Picture 3" descr="LCC-Library-Logo.jpg"/>
          <p:cNvPicPr>
            <a:picLocks noChangeAspect="1"/>
          </p:cNvPicPr>
          <p:nvPr/>
        </p:nvPicPr>
        <p:blipFill>
          <a:blip r:embed="rId3"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09800"/>
            <a:ext cx="7498080" cy="762000"/>
          </a:xfrm>
        </p:spPr>
        <p:txBody>
          <a:bodyPr>
            <a:normAutofit fontScale="90000"/>
          </a:bodyPr>
          <a:lstStyle/>
          <a:p>
            <a:pPr lvl="0"/>
            <a:r>
              <a:rPr lang="en-US" sz="2200" dirty="0" smtClean="0">
                <a:solidFill>
                  <a:schemeClr val="tx1"/>
                </a:solidFill>
                <a:effectLst/>
              </a:rPr>
              <a:t>Find Out How Your Website is Used</a:t>
            </a:r>
            <a:r>
              <a:rPr lang="en-US" sz="4400" dirty="0" smtClean="0">
                <a:solidFill>
                  <a:schemeClr val="tx1"/>
                </a:solidFill>
                <a:effectLst/>
              </a:rPr>
              <a:t/>
            </a:r>
            <a:br>
              <a:rPr lang="en-US" sz="4400" dirty="0" smtClean="0">
                <a:solidFill>
                  <a:schemeClr val="tx1"/>
                </a:solidFill>
                <a:effectLst/>
              </a:rPr>
            </a:br>
            <a:endParaRPr lang="en-US" dirty="0"/>
          </a:p>
        </p:txBody>
      </p:sp>
      <p:sp>
        <p:nvSpPr>
          <p:cNvPr id="3" name="Content Placeholder 2"/>
          <p:cNvSpPr>
            <a:spLocks noGrp="1"/>
          </p:cNvSpPr>
          <p:nvPr>
            <p:ph idx="1"/>
          </p:nvPr>
        </p:nvSpPr>
        <p:spPr>
          <a:xfrm>
            <a:off x="1066800" y="2438400"/>
            <a:ext cx="7498080" cy="1066800"/>
          </a:xfrm>
        </p:spPr>
        <p:txBody>
          <a:bodyPr>
            <a:normAutofit/>
          </a:bodyPr>
          <a:lstStyle/>
          <a:p>
            <a:pPr>
              <a:buNone/>
            </a:pPr>
            <a:r>
              <a:rPr lang="en-US" sz="4000" b="1" dirty="0" smtClean="0">
                <a:effectLst>
                  <a:outerShdw blurRad="38100" dist="38100" dir="2700000" algn="tl">
                    <a:srgbClr val="000000">
                      <a:alpha val="43137"/>
                    </a:srgbClr>
                  </a:outerShdw>
                </a:effectLst>
              </a:rPr>
              <a:t>CLICK ANALYTICS</a:t>
            </a:r>
            <a:endParaRPr lang="en-US" sz="4000" b="1" dirty="0">
              <a:effectLst>
                <a:outerShdw blurRad="38100" dist="38100" dir="2700000" algn="tl">
                  <a:srgbClr val="000000">
                    <a:alpha val="43137"/>
                  </a:srgbClr>
                </a:outerShdw>
              </a:effectLst>
            </a:endParaRPr>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ext Placeholder 5"/>
          <p:cNvSpPr txBox="1">
            <a:spLocks/>
          </p:cNvSpPr>
          <p:nvPr/>
        </p:nvSpPr>
        <p:spPr>
          <a:xfrm>
            <a:off x="2578392" y="1066800"/>
            <a:ext cx="6400800" cy="1509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 Click Analytics Tools</a:t>
            </a:r>
            <a:endParaRPr lang="en-US" dirty="0"/>
          </a:p>
        </p:txBody>
      </p:sp>
      <p:pic>
        <p:nvPicPr>
          <p:cNvPr id="2051" name="Picture 3"/>
          <p:cNvPicPr>
            <a:picLocks noGrp="1" noChangeAspect="1" noChangeArrowheads="1"/>
          </p:cNvPicPr>
          <p:nvPr>
            <p:ph idx="1"/>
          </p:nvPr>
        </p:nvPicPr>
        <p:blipFill>
          <a:blip r:embed="rId3" cstate="print"/>
          <a:srcRect/>
          <a:stretch>
            <a:fillRect/>
          </a:stretch>
        </p:blipFill>
        <p:spPr bwMode="auto">
          <a:xfrm>
            <a:off x="1447800" y="1828800"/>
            <a:ext cx="2438400" cy="1371600"/>
          </a:xfrm>
          <a:prstGeom prst="rect">
            <a:avLst/>
          </a:prstGeom>
          <a:noFill/>
          <a:ln w="9525">
            <a:noFill/>
            <a:miter lim="800000"/>
            <a:headEnd/>
            <a:tailEnd/>
          </a:ln>
        </p:spPr>
      </p:pic>
      <p:pic>
        <p:nvPicPr>
          <p:cNvPr id="2053" name="Picture 5">
            <a:hlinkClick r:id="rId4"/>
          </p:cNvPr>
          <p:cNvPicPr>
            <a:picLocks noChangeAspect="1" noChangeArrowheads="1"/>
          </p:cNvPicPr>
          <p:nvPr/>
        </p:nvPicPr>
        <p:blipFill>
          <a:blip r:embed="rId5" cstate="print"/>
          <a:srcRect/>
          <a:stretch>
            <a:fillRect/>
          </a:stretch>
        </p:blipFill>
        <p:spPr bwMode="auto">
          <a:xfrm>
            <a:off x="3200400" y="3886200"/>
            <a:ext cx="3190875" cy="838200"/>
          </a:xfrm>
          <a:prstGeom prst="rect">
            <a:avLst/>
          </a:prstGeom>
          <a:noFill/>
          <a:ln w="9525">
            <a:noFill/>
            <a:miter lim="800000"/>
            <a:headEnd/>
            <a:tailEnd/>
          </a:ln>
        </p:spPr>
      </p:pic>
      <p:pic>
        <p:nvPicPr>
          <p:cNvPr id="2054" name="Picture 6">
            <a:hlinkClick r:id="rId6"/>
          </p:cNvPr>
          <p:cNvPicPr>
            <a:picLocks noChangeAspect="1" noChangeArrowheads="1"/>
          </p:cNvPicPr>
          <p:nvPr/>
        </p:nvPicPr>
        <p:blipFill>
          <a:blip r:embed="rId7" cstate="print"/>
          <a:srcRect/>
          <a:stretch>
            <a:fillRect/>
          </a:stretch>
        </p:blipFill>
        <p:spPr bwMode="auto">
          <a:xfrm>
            <a:off x="5638800" y="2362200"/>
            <a:ext cx="1981200" cy="914400"/>
          </a:xfrm>
          <a:prstGeom prst="rect">
            <a:avLst/>
          </a:prstGeom>
          <a:noFill/>
          <a:ln w="9525">
            <a:noFill/>
            <a:miter lim="800000"/>
            <a:headEnd/>
            <a:tailEnd/>
          </a:ln>
        </p:spPr>
      </p:pic>
      <p:pic>
        <p:nvPicPr>
          <p:cNvPr id="6" name="Picture 5" descr="LCC-Library-Logo.jpg"/>
          <p:cNvPicPr>
            <a:picLocks noChangeAspect="1"/>
          </p:cNvPicPr>
          <p:nvPr/>
        </p:nvPicPr>
        <p:blipFill>
          <a:blip r:embed="rId8" cstate="print"/>
          <a:stretch>
            <a:fillRect/>
          </a:stretch>
        </p:blipFill>
        <p:spPr>
          <a:xfrm>
            <a:off x="6629400" y="5715000"/>
            <a:ext cx="2286000" cy="762000"/>
          </a:xfrm>
          <a:prstGeom prst="rect">
            <a:avLst/>
          </a:prstGeom>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a:bodyPr>
          <a:lstStyle/>
          <a:p>
            <a:r>
              <a:rPr lang="en-US" dirty="0" smtClean="0"/>
              <a:t>Commercial Click Analytics Tools</a:t>
            </a:r>
            <a:endParaRPr lang="en-US" dirty="0"/>
          </a:p>
        </p:txBody>
      </p:sp>
      <p:pic>
        <p:nvPicPr>
          <p:cNvPr id="4" name="Picture 3" descr="LCC-Library-Logo.jpg"/>
          <p:cNvPicPr>
            <a:picLocks noChangeAspect="1"/>
          </p:cNvPicPr>
          <p:nvPr/>
        </p:nvPicPr>
        <p:blipFill>
          <a:blip r:embed="rId3" cstate="print"/>
          <a:stretch>
            <a:fillRect/>
          </a:stretch>
        </p:blipFill>
        <p:spPr>
          <a:xfrm>
            <a:off x="6629400" y="5715000"/>
            <a:ext cx="2286000" cy="762000"/>
          </a:xfrm>
          <a:prstGeom prst="rect">
            <a:avLst/>
          </a:prstGeom>
        </p:spPr>
      </p:pic>
      <p:pic>
        <p:nvPicPr>
          <p:cNvPr id="1026" name="Picture 2">
            <a:hlinkClick r:id="rId4"/>
          </p:cNvPr>
          <p:cNvPicPr>
            <a:picLocks noGrp="1" noChangeAspect="1" noChangeArrowheads="1"/>
          </p:cNvPicPr>
          <p:nvPr>
            <p:ph idx="1"/>
          </p:nvPr>
        </p:nvPicPr>
        <p:blipFill>
          <a:blip r:embed="rId5" cstate="print"/>
          <a:srcRect/>
          <a:stretch>
            <a:fillRect/>
          </a:stretch>
        </p:blipFill>
        <p:spPr bwMode="auto">
          <a:xfrm>
            <a:off x="1066800" y="1600200"/>
            <a:ext cx="4023519" cy="1181100"/>
          </a:xfrm>
          <a:prstGeom prst="rect">
            <a:avLst/>
          </a:prstGeom>
          <a:noFill/>
          <a:ln w="9525">
            <a:noFill/>
            <a:miter lim="800000"/>
            <a:headEnd/>
            <a:tailEnd/>
          </a:ln>
        </p:spPr>
      </p:pic>
      <p:pic>
        <p:nvPicPr>
          <p:cNvPr id="1027" name="Picture 3">
            <a:hlinkClick r:id="rId6"/>
          </p:cNvPr>
          <p:cNvPicPr>
            <a:picLocks noChangeAspect="1" noChangeArrowheads="1"/>
          </p:cNvPicPr>
          <p:nvPr/>
        </p:nvPicPr>
        <p:blipFill>
          <a:blip r:embed="rId7" cstate="print"/>
          <a:srcRect/>
          <a:stretch>
            <a:fillRect/>
          </a:stretch>
        </p:blipFill>
        <p:spPr bwMode="auto">
          <a:xfrm>
            <a:off x="2590800" y="3886200"/>
            <a:ext cx="1762125" cy="814387"/>
          </a:xfrm>
          <a:prstGeom prst="rect">
            <a:avLst/>
          </a:prstGeom>
          <a:noFill/>
          <a:ln w="9525">
            <a:noFill/>
            <a:miter lim="800000"/>
            <a:headEnd/>
            <a:tailEnd/>
          </a:ln>
        </p:spPr>
      </p:pic>
      <p:pic>
        <p:nvPicPr>
          <p:cNvPr id="1028" name="Picture 4">
            <a:hlinkClick r:id="rId8"/>
          </p:cNvPr>
          <p:cNvPicPr>
            <a:picLocks noChangeAspect="1" noChangeArrowheads="1"/>
          </p:cNvPicPr>
          <p:nvPr/>
        </p:nvPicPr>
        <p:blipFill>
          <a:blip r:embed="rId9" cstate="print"/>
          <a:srcRect/>
          <a:stretch>
            <a:fillRect/>
          </a:stretch>
        </p:blipFill>
        <p:spPr bwMode="auto">
          <a:xfrm>
            <a:off x="5257800" y="2895600"/>
            <a:ext cx="3295650" cy="70485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0688" cy="838200"/>
          </a:xfrm>
        </p:spPr>
        <p:txBody>
          <a:bodyPr>
            <a:normAutofit/>
          </a:bodyPr>
          <a:lstStyle/>
          <a:p>
            <a:r>
              <a:rPr lang="en-US" dirty="0" smtClean="0"/>
              <a:t>Crazy Egg View - </a:t>
            </a:r>
            <a:r>
              <a:rPr lang="en-US" dirty="0" err="1" smtClean="0"/>
              <a:t>Heatmap</a:t>
            </a:r>
            <a:endParaRPr lang="en-US" dirty="0"/>
          </a:p>
        </p:txBody>
      </p:sp>
      <p:sp>
        <p:nvSpPr>
          <p:cNvPr id="3" name="Content Placeholder 2"/>
          <p:cNvSpPr>
            <a:spLocks noGrp="1"/>
          </p:cNvSpPr>
          <p:nvPr>
            <p:ph idx="1"/>
          </p:nvPr>
        </p:nvSpPr>
        <p:spPr>
          <a:xfrm>
            <a:off x="1219200" y="1219200"/>
            <a:ext cx="7726680" cy="4038600"/>
          </a:xfrm>
        </p:spPr>
        <p:txBody>
          <a:bodyPr>
            <a:normAutofit/>
          </a:bodyPr>
          <a:lstStyle/>
          <a:p>
            <a:pPr marL="481838" lvl="2" indent="-173038">
              <a:buNone/>
            </a:pPr>
            <a:endParaRPr lang="en-US" u="sng" dirty="0" smtClean="0"/>
          </a:p>
          <a:p>
            <a:pPr marL="234950" lvl="1" indent="-173038">
              <a:buNone/>
            </a:pPr>
            <a:endParaRPr lang="en-US" dirty="0" smtClean="0"/>
          </a:p>
          <a:p>
            <a:pPr lvl="1">
              <a:buNone/>
            </a:pP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990600" y="762000"/>
            <a:ext cx="8153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0688" cy="990600"/>
          </a:xfrm>
        </p:spPr>
        <p:txBody>
          <a:bodyPr>
            <a:normAutofit/>
          </a:bodyPr>
          <a:lstStyle/>
          <a:p>
            <a:r>
              <a:rPr lang="en-US" dirty="0" smtClean="0"/>
              <a:t>Crazy Egg View – Confetti </a:t>
            </a:r>
            <a:endParaRPr lang="en-US" dirty="0"/>
          </a:p>
        </p:txBody>
      </p:sp>
      <p:pic>
        <p:nvPicPr>
          <p:cNvPr id="3076" name="Picture 4"/>
          <p:cNvPicPr>
            <a:picLocks noGrp="1" noChangeAspect="1" noChangeArrowheads="1"/>
          </p:cNvPicPr>
          <p:nvPr>
            <p:ph idx="1"/>
          </p:nvPr>
        </p:nvPicPr>
        <p:blipFill>
          <a:blip r:embed="rId3" cstate="print"/>
          <a:srcRect/>
          <a:stretch>
            <a:fillRect/>
          </a:stretch>
        </p:blipFill>
        <p:spPr bwMode="auto">
          <a:xfrm>
            <a:off x="990600" y="838200"/>
            <a:ext cx="81534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0688" cy="914400"/>
          </a:xfrm>
        </p:spPr>
        <p:txBody>
          <a:bodyPr>
            <a:normAutofit/>
          </a:bodyPr>
          <a:lstStyle/>
          <a:p>
            <a:r>
              <a:rPr lang="en-US" dirty="0" smtClean="0"/>
              <a:t>Crazy Egg View – Site Overlay</a:t>
            </a:r>
            <a:endParaRPr lang="en-US" dirty="0"/>
          </a:p>
        </p:txBody>
      </p:sp>
      <p:sp>
        <p:nvSpPr>
          <p:cNvPr id="3" name="Content Placeholder 2"/>
          <p:cNvSpPr>
            <a:spLocks noGrp="1"/>
          </p:cNvSpPr>
          <p:nvPr>
            <p:ph idx="1"/>
          </p:nvPr>
        </p:nvSpPr>
        <p:spPr>
          <a:xfrm>
            <a:off x="1219200" y="1219200"/>
            <a:ext cx="7726680" cy="4038600"/>
          </a:xfrm>
        </p:spPr>
        <p:txBody>
          <a:bodyPr>
            <a:normAutofit/>
          </a:bodyPr>
          <a:lstStyle/>
          <a:p>
            <a:pPr marL="481838" lvl="2" indent="-173038">
              <a:buNone/>
            </a:pPr>
            <a:endParaRPr lang="en-US" u="sng" dirty="0" smtClean="0"/>
          </a:p>
          <a:p>
            <a:pPr marL="234950" lvl="1" indent="-173038">
              <a:buNone/>
            </a:pPr>
            <a:endParaRPr lang="en-US" dirty="0" smtClean="0"/>
          </a:p>
          <a:p>
            <a:pPr lvl="1">
              <a:buNone/>
            </a:pPr>
            <a:endParaRPr lang="en-US" dirty="0" smtClean="0"/>
          </a:p>
        </p:txBody>
      </p:sp>
      <p:pic>
        <p:nvPicPr>
          <p:cNvPr id="4098" name="Picture 2"/>
          <p:cNvPicPr>
            <a:picLocks noChangeAspect="1" noChangeArrowheads="1"/>
          </p:cNvPicPr>
          <p:nvPr/>
        </p:nvPicPr>
        <p:blipFill>
          <a:blip r:embed="rId3" cstate="print"/>
          <a:srcRect/>
          <a:stretch>
            <a:fillRect/>
          </a:stretch>
        </p:blipFill>
        <p:spPr bwMode="auto">
          <a:xfrm>
            <a:off x="990600" y="800100"/>
            <a:ext cx="8153400"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98080" cy="1143000"/>
          </a:xfrm>
        </p:spPr>
        <p:txBody>
          <a:bodyPr>
            <a:normAutofit fontScale="90000"/>
          </a:bodyPr>
          <a:lstStyle/>
          <a:p>
            <a:pPr lvl="0"/>
            <a:r>
              <a:rPr lang="en-US" dirty="0" smtClean="0"/>
              <a:t>Changes Made Based on Crazy Egg Data</a:t>
            </a:r>
            <a:endParaRPr lang="en-US" dirty="0"/>
          </a:p>
        </p:txBody>
      </p:sp>
      <p:sp>
        <p:nvSpPr>
          <p:cNvPr id="3" name="Content Placeholder 2"/>
          <p:cNvSpPr>
            <a:spLocks noGrp="1"/>
          </p:cNvSpPr>
          <p:nvPr>
            <p:ph idx="1"/>
          </p:nvPr>
        </p:nvSpPr>
        <p:spPr>
          <a:xfrm>
            <a:off x="914400" y="1905000"/>
            <a:ext cx="7498080" cy="4953000"/>
          </a:xfrm>
        </p:spPr>
        <p:txBody>
          <a:bodyPr>
            <a:normAutofit fontScale="85000" lnSpcReduction="20000"/>
          </a:bodyPr>
          <a:lstStyle/>
          <a:p>
            <a:r>
              <a:rPr lang="en-US" dirty="0" smtClean="0"/>
              <a:t>Website changes</a:t>
            </a:r>
          </a:p>
          <a:p>
            <a:pPr lvl="1"/>
            <a:r>
              <a:rPr lang="en-US" dirty="0" smtClean="0"/>
              <a:t>For Students page – moved link to research guides at top of page</a:t>
            </a:r>
          </a:p>
          <a:p>
            <a:pPr lvl="1"/>
            <a:r>
              <a:rPr lang="en-US" dirty="0" smtClean="0"/>
              <a:t>Ask-A-Librarian page – removed link to Research Help Now</a:t>
            </a:r>
          </a:p>
          <a:p>
            <a:pPr lvl="1"/>
            <a:endParaRPr lang="en-US" dirty="0" smtClean="0"/>
          </a:p>
          <a:p>
            <a:r>
              <a:rPr lang="en-US" dirty="0" smtClean="0"/>
              <a:t>Homepage changes</a:t>
            </a:r>
          </a:p>
          <a:p>
            <a:pPr lvl="1" fontAlgn="base"/>
            <a:r>
              <a:rPr lang="en-US" dirty="0" smtClean="0"/>
              <a:t>Eliminated footer and moved footer links to the header</a:t>
            </a:r>
          </a:p>
          <a:p>
            <a:pPr lvl="1" fontAlgn="base"/>
            <a:r>
              <a:rPr lang="en-US" dirty="0" smtClean="0"/>
              <a:t>Created center column to highlight guides</a:t>
            </a:r>
          </a:p>
          <a:p>
            <a:pPr lvl="1" fontAlgn="base"/>
            <a:r>
              <a:rPr lang="en-US" dirty="0" smtClean="0"/>
              <a:t>Removed tags in </a:t>
            </a:r>
            <a:r>
              <a:rPr lang="en-US" dirty="0" err="1" smtClean="0"/>
              <a:t>LibGuides</a:t>
            </a:r>
            <a:r>
              <a:rPr lang="en-US" dirty="0" smtClean="0"/>
              <a:t> homepage </a:t>
            </a:r>
          </a:p>
          <a:p>
            <a:pPr lvl="1"/>
            <a:endParaRPr lang="en-US" dirty="0" smtClean="0"/>
          </a:p>
          <a:p>
            <a:pPr>
              <a:buNone/>
            </a:pPr>
            <a:r>
              <a:rPr lang="en-US" dirty="0" smtClean="0"/>
              <a:t>		</a:t>
            </a:r>
            <a:endParaRPr lang="en-US" dirty="0"/>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ext Placeholder 5"/>
          <p:cNvSpPr txBox="1">
            <a:spLocks/>
          </p:cNvSpPr>
          <p:nvPr/>
        </p:nvSpPr>
        <p:spPr>
          <a:xfrm>
            <a:off x="2578392" y="1066800"/>
            <a:ext cx="6400800" cy="1509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09800"/>
            <a:ext cx="7498080" cy="762000"/>
          </a:xfrm>
        </p:spPr>
        <p:txBody>
          <a:bodyPr>
            <a:normAutofit fontScale="90000"/>
          </a:bodyPr>
          <a:lstStyle/>
          <a:p>
            <a:pPr lvl="0"/>
            <a:r>
              <a:rPr lang="en-US" sz="2200" dirty="0" smtClean="0">
                <a:solidFill>
                  <a:schemeClr val="tx1"/>
                </a:solidFill>
                <a:effectLst/>
              </a:rPr>
              <a:t>Find Out How Your Website is Used</a:t>
            </a:r>
            <a:r>
              <a:rPr lang="en-US" sz="4400" dirty="0" smtClean="0">
                <a:solidFill>
                  <a:schemeClr val="tx1"/>
                </a:solidFill>
                <a:effectLst/>
              </a:rPr>
              <a:t/>
            </a:r>
            <a:br>
              <a:rPr lang="en-US" sz="4400" dirty="0" smtClean="0">
                <a:solidFill>
                  <a:schemeClr val="tx1"/>
                </a:solidFill>
                <a:effectLst/>
              </a:rPr>
            </a:br>
            <a:endParaRPr lang="en-US" dirty="0"/>
          </a:p>
        </p:txBody>
      </p:sp>
      <p:sp>
        <p:nvSpPr>
          <p:cNvPr id="3" name="Content Placeholder 2"/>
          <p:cNvSpPr>
            <a:spLocks noGrp="1"/>
          </p:cNvSpPr>
          <p:nvPr>
            <p:ph idx="1"/>
          </p:nvPr>
        </p:nvSpPr>
        <p:spPr>
          <a:xfrm>
            <a:off x="1066800" y="2438400"/>
            <a:ext cx="7498080" cy="1066800"/>
          </a:xfrm>
        </p:spPr>
        <p:txBody>
          <a:bodyPr>
            <a:normAutofit fontScale="92500"/>
          </a:bodyPr>
          <a:lstStyle/>
          <a:p>
            <a:pPr>
              <a:buNone/>
            </a:pPr>
            <a:r>
              <a:rPr lang="en-US" sz="4000" b="1" dirty="0" smtClean="0">
                <a:effectLst>
                  <a:outerShdw blurRad="38100" dist="38100" dir="2700000" algn="tl">
                    <a:srgbClr val="000000">
                      <a:alpha val="43137"/>
                    </a:srgbClr>
                  </a:outerShdw>
                </a:effectLst>
              </a:rPr>
              <a:t>Google Custom Search Engine</a:t>
            </a:r>
            <a:endParaRPr lang="en-US" sz="4000" b="1" dirty="0">
              <a:effectLst>
                <a:outerShdw blurRad="38100" dist="38100" dir="2700000" algn="tl">
                  <a:srgbClr val="000000">
                    <a:alpha val="43137"/>
                  </a:srgbClr>
                </a:outerShdw>
              </a:effectLst>
            </a:endParaRPr>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ext Placeholder 5"/>
          <p:cNvSpPr txBox="1">
            <a:spLocks/>
          </p:cNvSpPr>
          <p:nvPr/>
        </p:nvSpPr>
        <p:spPr>
          <a:xfrm>
            <a:off x="2578392" y="1066800"/>
            <a:ext cx="6400800" cy="1509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How it Works</a:t>
            </a:r>
            <a:endParaRPr lang="en-US" dirty="0"/>
          </a:p>
        </p:txBody>
      </p:sp>
      <p:pic>
        <p:nvPicPr>
          <p:cNvPr id="11268" name="Picture 4"/>
          <p:cNvPicPr>
            <a:picLocks noGrp="1" noChangeAspect="1" noChangeArrowheads="1"/>
          </p:cNvPicPr>
          <p:nvPr>
            <p:ph idx="1"/>
          </p:nvPr>
        </p:nvPicPr>
        <p:blipFill>
          <a:blip r:embed="rId3" cstate="print"/>
          <a:srcRect/>
          <a:stretch>
            <a:fillRect/>
          </a:stretch>
        </p:blipFill>
        <p:spPr>
          <a:xfrm>
            <a:off x="1295400" y="1657350"/>
            <a:ext cx="7499350" cy="4667250"/>
          </a:xfrm>
          <a:noFill/>
        </p:spPr>
      </p:pic>
      <p:pic>
        <p:nvPicPr>
          <p:cNvPr id="11273" name="Picture 9"/>
          <p:cNvPicPr>
            <a:picLocks noChangeAspect="1" noChangeArrowheads="1"/>
          </p:cNvPicPr>
          <p:nvPr/>
        </p:nvPicPr>
        <p:blipFill>
          <a:blip r:embed="rId4" cstate="print"/>
          <a:srcRect/>
          <a:stretch>
            <a:fillRect/>
          </a:stretch>
        </p:blipFill>
        <p:spPr bwMode="auto">
          <a:xfrm>
            <a:off x="2092325" y="1447800"/>
            <a:ext cx="5486400" cy="5167313"/>
          </a:xfrm>
          <a:prstGeom prst="rect">
            <a:avLst/>
          </a:prstGeom>
          <a:noFill/>
          <a:ln w="9525">
            <a:noFill/>
            <a:miter lim="800000"/>
            <a:headEnd/>
            <a:tailEnd/>
          </a:ln>
          <a:effectLst/>
        </p:spPr>
      </p:pic>
      <p:pic>
        <p:nvPicPr>
          <p:cNvPr id="11270" name="Picture 6"/>
          <p:cNvPicPr>
            <a:picLocks noChangeAspect="1" noChangeArrowheads="1"/>
          </p:cNvPicPr>
          <p:nvPr/>
        </p:nvPicPr>
        <p:blipFill>
          <a:blip r:embed="rId5" cstate="print"/>
          <a:srcRect/>
          <a:stretch>
            <a:fillRect/>
          </a:stretch>
        </p:blipFill>
        <p:spPr bwMode="auto">
          <a:xfrm>
            <a:off x="1255713" y="1423988"/>
            <a:ext cx="7543800" cy="5191125"/>
          </a:xfrm>
          <a:prstGeom prst="rect">
            <a:avLst/>
          </a:prstGeom>
          <a:noFill/>
          <a:ln w="9525">
            <a:noFill/>
            <a:miter lim="800000"/>
            <a:headEnd/>
            <a:tailEnd/>
          </a:ln>
          <a:effectLst/>
        </p:spPr>
      </p:pic>
      <p:pic>
        <p:nvPicPr>
          <p:cNvPr id="6" name="Picture 5" descr="LCC-Library-Logo.jpg"/>
          <p:cNvPicPr>
            <a:picLocks noChangeAspect="1"/>
          </p:cNvPicPr>
          <p:nvPr/>
        </p:nvPicPr>
        <p:blipFill>
          <a:blip r:embed="rId6"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27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endParaRPr lang="en-US" sz="1000" dirty="0"/>
          </a:p>
        </p:txBody>
      </p:sp>
    </p:spTree>
    <p:controls>
      <mc:AlternateContent xmlns:mc="http://schemas.openxmlformats.org/markup-compatibility/2006">
        <mc:Choice xmlns:v="urn:schemas-microsoft-com:vml" Requires="v">
          <p:control spid="99330" name="ShockwaveFlash1" r:id="rId2" imgW="8914286" imgH="6857143"/>
        </mc:Choice>
        <mc:Fallback>
          <p:control name="ShockwaveFlash1" r:id="rId2" imgW="8914286" imgH="6857143">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15400" cy="6858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74638"/>
            <a:ext cx="7715250" cy="1143000"/>
          </a:xfrm>
        </p:spPr>
        <p:txBody>
          <a:bodyPr/>
          <a:lstStyle/>
          <a:p>
            <a:pPr>
              <a:defRPr/>
            </a:pPr>
            <a:r>
              <a:rPr lang="en-US" dirty="0" smtClean="0"/>
              <a:t>Identify Content That…</a:t>
            </a:r>
            <a:endParaRPr lang="en-US" dirty="0"/>
          </a:p>
        </p:txBody>
      </p:sp>
      <p:sp>
        <p:nvSpPr>
          <p:cNvPr id="12291" name="Content Placeholder 4"/>
          <p:cNvSpPr>
            <a:spLocks noGrp="1"/>
          </p:cNvSpPr>
          <p:nvPr>
            <p:ph sz="half" idx="1"/>
          </p:nvPr>
        </p:nvSpPr>
        <p:spPr>
          <a:xfrm>
            <a:off x="1066800" y="1295400"/>
            <a:ext cx="4025900" cy="4664075"/>
          </a:xfrm>
        </p:spPr>
        <p:txBody>
          <a:bodyPr/>
          <a:lstStyle/>
          <a:p>
            <a:pPr marL="82550" indent="0">
              <a:buFont typeface="Wingdings 2" pitchFamily="18" charset="2"/>
              <a:buNone/>
              <a:defRPr/>
            </a:pPr>
            <a:r>
              <a:rPr lang="en-US" dirty="0" smtClean="0"/>
              <a:t>Exists but is Hard to Find</a:t>
            </a:r>
          </a:p>
          <a:p>
            <a:pPr>
              <a:defRPr/>
            </a:pPr>
            <a:r>
              <a:rPr lang="en-US" dirty="0" smtClean="0"/>
              <a:t>On Your Website</a:t>
            </a:r>
          </a:p>
          <a:p>
            <a:pPr lvl="1">
              <a:defRPr/>
            </a:pPr>
            <a:r>
              <a:rPr lang="en-US" dirty="0" smtClean="0"/>
              <a:t>LINKS Tutorial</a:t>
            </a:r>
          </a:p>
          <a:p>
            <a:pPr lvl="1">
              <a:defRPr/>
            </a:pPr>
            <a:r>
              <a:rPr lang="en-US" dirty="0" smtClean="0"/>
              <a:t>Syllabus</a:t>
            </a:r>
          </a:p>
          <a:p>
            <a:pPr lvl="1">
              <a:defRPr/>
            </a:pPr>
            <a:r>
              <a:rPr lang="en-US" dirty="0" smtClean="0"/>
              <a:t>Films on Demand</a:t>
            </a:r>
          </a:p>
          <a:p>
            <a:pPr>
              <a:defRPr/>
            </a:pPr>
            <a:r>
              <a:rPr lang="en-US" dirty="0" smtClean="0"/>
              <a:t>On a Specific Page</a:t>
            </a:r>
          </a:p>
          <a:p>
            <a:pPr lvl="1">
              <a:defRPr/>
            </a:pPr>
            <a:r>
              <a:rPr lang="en-US" dirty="0" smtClean="0"/>
              <a:t>APA Citation</a:t>
            </a:r>
          </a:p>
          <a:p>
            <a:pPr lvl="2">
              <a:defRPr/>
            </a:pPr>
            <a:r>
              <a:rPr lang="en-US" dirty="0" smtClean="0"/>
              <a:t>Citation inside a paragraph</a:t>
            </a:r>
          </a:p>
          <a:p>
            <a:pPr lvl="1">
              <a:defRPr/>
            </a:pPr>
            <a:r>
              <a:rPr lang="en-US" dirty="0" smtClean="0"/>
              <a:t>Find Multimedia</a:t>
            </a:r>
          </a:p>
          <a:p>
            <a:pPr lvl="2">
              <a:defRPr/>
            </a:pPr>
            <a:r>
              <a:rPr lang="en-US" dirty="0" err="1" smtClean="0"/>
              <a:t>Artstor</a:t>
            </a:r>
            <a:endParaRPr lang="en-US" dirty="0" smtClean="0"/>
          </a:p>
        </p:txBody>
      </p:sp>
      <p:sp>
        <p:nvSpPr>
          <p:cNvPr id="12292" name="Content Placeholder 5"/>
          <p:cNvSpPr>
            <a:spLocks noGrp="1"/>
          </p:cNvSpPr>
          <p:nvPr>
            <p:ph sz="half" idx="2"/>
          </p:nvPr>
        </p:nvSpPr>
        <p:spPr>
          <a:xfrm>
            <a:off x="5105400" y="1295400"/>
            <a:ext cx="3829050" cy="4664075"/>
          </a:xfrm>
        </p:spPr>
        <p:txBody>
          <a:bodyPr/>
          <a:lstStyle/>
          <a:p>
            <a:pPr marL="82550" indent="0">
              <a:buFont typeface="Wingdings 2" pitchFamily="18" charset="2"/>
              <a:buNone/>
              <a:defRPr/>
            </a:pPr>
            <a:r>
              <a:rPr lang="en-US" dirty="0" smtClean="0"/>
              <a:t>Needs to Be Created</a:t>
            </a:r>
          </a:p>
          <a:p>
            <a:pPr>
              <a:defRPr/>
            </a:pPr>
            <a:r>
              <a:rPr lang="en-US" dirty="0" smtClean="0"/>
              <a:t>Citation examples</a:t>
            </a:r>
          </a:p>
          <a:p>
            <a:pPr lvl="1">
              <a:defRPr/>
            </a:pPr>
            <a:r>
              <a:rPr lang="en-US" dirty="0" smtClean="0"/>
              <a:t>Cite a table</a:t>
            </a:r>
          </a:p>
          <a:p>
            <a:pPr lvl="1">
              <a:defRPr/>
            </a:pPr>
            <a:r>
              <a:rPr lang="en-US" dirty="0" smtClean="0"/>
              <a:t>Cite a play</a:t>
            </a:r>
          </a:p>
          <a:p>
            <a:pPr lvl="1">
              <a:defRPr/>
            </a:pPr>
            <a:r>
              <a:rPr lang="en-US" dirty="0" smtClean="0"/>
              <a:t>AMA citation</a:t>
            </a:r>
          </a:p>
          <a:p>
            <a:pPr>
              <a:defRPr/>
            </a:pPr>
            <a:r>
              <a:rPr lang="en-US" dirty="0" smtClean="0"/>
              <a:t>Existing Services</a:t>
            </a:r>
          </a:p>
          <a:p>
            <a:pPr lvl="1">
              <a:defRPr/>
            </a:pPr>
            <a:r>
              <a:rPr lang="en-US" dirty="0" smtClean="0"/>
              <a:t>FAX machine</a:t>
            </a:r>
            <a:endParaRPr lang="en-US" dirty="0"/>
          </a:p>
          <a:p>
            <a:pPr>
              <a:defRPr/>
            </a:pPr>
            <a:r>
              <a:rPr lang="en-US" dirty="0" smtClean="0"/>
              <a:t>New Services?</a:t>
            </a:r>
          </a:p>
          <a:p>
            <a:pPr lvl="1">
              <a:defRPr/>
            </a:pPr>
            <a:r>
              <a:rPr lang="en-US" dirty="0"/>
              <a:t>check out nook</a:t>
            </a:r>
          </a:p>
          <a:p>
            <a:pPr lvl="1">
              <a:defRPr/>
            </a:pPr>
            <a:endParaRPr lang="en-US" dirty="0" smtClean="0"/>
          </a:p>
        </p:txBody>
      </p:sp>
      <p:pic>
        <p:nvPicPr>
          <p:cNvPr id="5" name="Picture 4" descr="LCC-Library-Logo.jpg"/>
          <p:cNvPicPr>
            <a:picLocks noChangeAspect="1"/>
          </p:cNvPicPr>
          <p:nvPr/>
        </p:nvPicPr>
        <p:blipFill>
          <a:blip r:embed="rId3" cstate="print"/>
          <a:stretch>
            <a:fillRect/>
          </a:stretch>
        </p:blipFill>
        <p:spPr>
          <a:xfrm>
            <a:off x="6629400" y="5867400"/>
            <a:ext cx="2286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29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92">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292">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292">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292">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2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Confusion over </a:t>
            </a:r>
            <a:br>
              <a:rPr lang="en-US" dirty="0" smtClean="0"/>
            </a:br>
            <a:r>
              <a:rPr lang="en-US" dirty="0" smtClean="0"/>
              <a:t>“Search Library Website”</a:t>
            </a:r>
            <a:endParaRPr lang="en-US" dirty="0"/>
          </a:p>
        </p:txBody>
      </p:sp>
      <p:sp>
        <p:nvSpPr>
          <p:cNvPr id="5" name="Content Placeholder 4"/>
          <p:cNvSpPr>
            <a:spLocks noGrp="1"/>
          </p:cNvSpPr>
          <p:nvPr>
            <p:ph idx="1"/>
          </p:nvPr>
        </p:nvSpPr>
        <p:spPr>
          <a:xfrm>
            <a:off x="1435608" y="1600200"/>
            <a:ext cx="7498080" cy="4800600"/>
          </a:xfrm>
        </p:spPr>
        <p:txBody>
          <a:bodyPr/>
          <a:lstStyle/>
          <a:p>
            <a:r>
              <a:rPr lang="en-US" dirty="0" smtClean="0"/>
              <a:t>People use it to search for</a:t>
            </a:r>
          </a:p>
          <a:p>
            <a:pPr lvl="1"/>
            <a:r>
              <a:rPr lang="en-US" dirty="0" smtClean="0"/>
              <a:t>specific book titles</a:t>
            </a:r>
          </a:p>
          <a:p>
            <a:pPr lvl="1"/>
            <a:r>
              <a:rPr lang="en-US" dirty="0" smtClean="0"/>
              <a:t>ISBNs</a:t>
            </a:r>
          </a:p>
          <a:p>
            <a:pPr lvl="1"/>
            <a:r>
              <a:rPr lang="en-US" dirty="0" smtClean="0"/>
              <a:t>general topics, e.g. capital punishment</a:t>
            </a:r>
          </a:p>
          <a:p>
            <a:r>
              <a:rPr lang="en-US" dirty="0" smtClean="0"/>
              <a:t>Change message on </a:t>
            </a:r>
            <a:r>
              <a:rPr lang="en-US" dirty="0" smtClean="0">
                <a:hlinkClick r:id="rId3"/>
              </a:rPr>
              <a:t>search results page</a:t>
            </a:r>
            <a:r>
              <a:rPr lang="en-US" dirty="0" smtClean="0"/>
              <a: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288848"/>
            <a:ext cx="6104092" cy="195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LCC-Library-Logo.jpg"/>
          <p:cNvPicPr>
            <a:picLocks noChangeAspect="1"/>
          </p:cNvPicPr>
          <p:nvPr/>
        </p:nvPicPr>
        <p:blipFill>
          <a:blip r:embed="rId5" cstate="print"/>
          <a:stretch>
            <a:fillRect/>
          </a:stretch>
        </p:blipFill>
        <p:spPr>
          <a:xfrm>
            <a:off x="6629400" y="5715000"/>
            <a:ext cx="2286000" cy="762000"/>
          </a:xfrm>
          <a:prstGeom prst="rect">
            <a:avLst/>
          </a:prstGeom>
        </p:spPr>
      </p:pic>
    </p:spTree>
    <p:extLst>
      <p:ext uri="{BB962C8B-B14F-4D97-AF65-F5344CB8AC3E}">
        <p14:creationId xmlns:p14="http://schemas.microsoft.com/office/powerpoint/2010/main" val="696057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Add Interactivity</a:t>
            </a:r>
            <a:endParaRPr lang="en-US" dirty="0"/>
          </a:p>
        </p:txBody>
      </p:sp>
      <p:sp>
        <p:nvSpPr>
          <p:cNvPr id="5" name="Text Placeholder 4"/>
          <p:cNvSpPr>
            <a:spLocks noGrp="1"/>
          </p:cNvSpPr>
          <p:nvPr>
            <p:ph type="body" idx="1"/>
          </p:nvPr>
        </p:nvSpPr>
        <p:spPr/>
        <p:txBody>
          <a:bodyPr/>
          <a:lstStyle/>
          <a:p>
            <a:r>
              <a:rPr lang="en-US" dirty="0" smtClean="0"/>
              <a:t>Blogger, </a:t>
            </a:r>
            <a:r>
              <a:rPr lang="en-US" dirty="0" err="1" smtClean="0"/>
              <a:t>Widgetbox</a:t>
            </a:r>
            <a:r>
              <a:rPr lang="en-US" dirty="0" smtClean="0"/>
              <a:t>, Google Docs &amp; Dapper</a:t>
            </a:r>
            <a:endParaRPr lang="en-US" dirty="0"/>
          </a:p>
        </p:txBody>
      </p:sp>
      <p:pic>
        <p:nvPicPr>
          <p:cNvPr id="4" name="Picture 3" descr="LCC-Library-Logo.jpg"/>
          <p:cNvPicPr>
            <a:picLocks noChangeAspect="1"/>
          </p:cNvPicPr>
          <p:nvPr/>
        </p:nvPicPr>
        <p:blipFill>
          <a:blip r:embed="rId3"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09800"/>
            <a:ext cx="7498080" cy="762000"/>
          </a:xfrm>
        </p:spPr>
        <p:txBody>
          <a:bodyPr>
            <a:normAutofit fontScale="90000"/>
          </a:bodyPr>
          <a:lstStyle/>
          <a:p>
            <a:pPr lvl="0"/>
            <a:r>
              <a:rPr lang="en-US" sz="2200" dirty="0" smtClean="0">
                <a:solidFill>
                  <a:schemeClr val="tx1"/>
                </a:solidFill>
                <a:effectLst/>
              </a:rPr>
              <a:t>Add Interactivity to Your Website </a:t>
            </a:r>
            <a:r>
              <a:rPr lang="en-US" sz="4400" dirty="0" smtClean="0">
                <a:solidFill>
                  <a:schemeClr val="tx1"/>
                </a:solidFill>
                <a:effectLst/>
              </a:rPr>
              <a:t/>
            </a:r>
            <a:br>
              <a:rPr lang="en-US" sz="4400" dirty="0" smtClean="0">
                <a:solidFill>
                  <a:schemeClr val="tx1"/>
                </a:solidFill>
                <a:effectLst/>
              </a:rPr>
            </a:br>
            <a:endParaRPr lang="en-US" dirty="0"/>
          </a:p>
        </p:txBody>
      </p:sp>
      <p:sp>
        <p:nvSpPr>
          <p:cNvPr id="3" name="Content Placeholder 2"/>
          <p:cNvSpPr>
            <a:spLocks noGrp="1"/>
          </p:cNvSpPr>
          <p:nvPr>
            <p:ph idx="1"/>
          </p:nvPr>
        </p:nvSpPr>
        <p:spPr>
          <a:xfrm>
            <a:off x="1066800" y="2438400"/>
            <a:ext cx="7498080" cy="1066800"/>
          </a:xfrm>
        </p:spPr>
        <p:txBody>
          <a:bodyPr>
            <a:normAutofit/>
          </a:bodyPr>
          <a:lstStyle/>
          <a:p>
            <a:pPr>
              <a:buNone/>
            </a:pPr>
            <a:r>
              <a:rPr lang="en-US" sz="4000" b="1" dirty="0" smtClean="0">
                <a:effectLst>
                  <a:outerShdw blurRad="38100" dist="38100" dir="2700000" algn="tl">
                    <a:srgbClr val="000000">
                      <a:alpha val="43137"/>
                    </a:srgbClr>
                  </a:outerShdw>
                </a:effectLst>
              </a:rPr>
              <a:t>BLOGS</a:t>
            </a:r>
            <a:endParaRPr lang="en-US" sz="4000" b="1" dirty="0">
              <a:effectLst>
                <a:outerShdw blurRad="38100" dist="38100" dir="2700000" algn="tl">
                  <a:srgbClr val="000000">
                    <a:alpha val="43137"/>
                  </a:srgbClr>
                </a:outerShdw>
              </a:effectLst>
            </a:endParaRPr>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ext Placeholder 5"/>
          <p:cNvSpPr txBox="1">
            <a:spLocks/>
          </p:cNvSpPr>
          <p:nvPr/>
        </p:nvSpPr>
        <p:spPr>
          <a:xfrm>
            <a:off x="2578392" y="1066800"/>
            <a:ext cx="6400800" cy="1509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4" name="Content Placeholder 3"/>
          <p:cNvSpPr>
            <a:spLocks noGrp="1"/>
          </p:cNvSpPr>
          <p:nvPr>
            <p:ph idx="1"/>
          </p:nvPr>
        </p:nvSpPr>
        <p:spPr/>
        <p:txBody>
          <a:bodyPr/>
          <a:lstStyle/>
          <a:p>
            <a:endParaRPr lang="en-US"/>
          </a:p>
        </p:txBody>
      </p:sp>
      <p:pic>
        <p:nvPicPr>
          <p:cNvPr id="53249" name="Picture 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CC-Library-Logo.jpg"/>
          <p:cNvPicPr>
            <a:picLocks noChangeAspect="1"/>
          </p:cNvPicPr>
          <p:nvPr/>
        </p:nvPicPr>
        <p:blipFill>
          <a:blip r:embed="rId3" cstate="print"/>
          <a:stretch>
            <a:fillRect/>
          </a:stretch>
        </p:blipFill>
        <p:spPr>
          <a:xfrm>
            <a:off x="6629400" y="5715000"/>
            <a:ext cx="2286000" cy="762000"/>
          </a:xfrm>
          <a:prstGeom prst="rect">
            <a:avLst/>
          </a:prstGeom>
        </p:spPr>
      </p:pic>
      <p:pic>
        <p:nvPicPr>
          <p:cNvPr id="51201" name="Picture 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a:bodyPr>
          <a:lstStyle/>
          <a:p>
            <a:r>
              <a:rPr lang="en-US" dirty="0" smtClean="0"/>
              <a:t>How Do We Use Our Blog?</a:t>
            </a:r>
            <a:endParaRPr lang="en-US" dirty="0"/>
          </a:p>
        </p:txBody>
      </p:sp>
      <p:sp>
        <p:nvSpPr>
          <p:cNvPr id="3" name="Content Placeholder 2"/>
          <p:cNvSpPr>
            <a:spLocks noGrp="1"/>
          </p:cNvSpPr>
          <p:nvPr>
            <p:ph idx="1"/>
          </p:nvPr>
        </p:nvSpPr>
        <p:spPr>
          <a:xfrm>
            <a:off x="1219200" y="1447800"/>
            <a:ext cx="7726680" cy="4114800"/>
          </a:xfrm>
        </p:spPr>
        <p:txBody>
          <a:bodyPr>
            <a:normAutofit/>
          </a:bodyPr>
          <a:lstStyle/>
          <a:p>
            <a:pPr lvl="0"/>
            <a:r>
              <a:rPr lang="en-US" dirty="0" smtClean="0"/>
              <a:t>Promote or market library services</a:t>
            </a:r>
          </a:p>
          <a:p>
            <a:pPr lvl="0"/>
            <a:r>
              <a:rPr lang="en-US" dirty="0" smtClean="0"/>
              <a:t>Highlight new resources</a:t>
            </a:r>
          </a:p>
          <a:p>
            <a:pPr lvl="0"/>
            <a:r>
              <a:rPr lang="en-US" dirty="0" smtClean="0"/>
              <a:t>Inform patrons on what’s happening</a:t>
            </a:r>
          </a:p>
          <a:p>
            <a:pPr lvl="0"/>
            <a:r>
              <a:rPr lang="en-US" dirty="0" smtClean="0"/>
              <a:t>Communication tool for librarians in their liaison areas</a:t>
            </a:r>
          </a:p>
          <a:p>
            <a:pPr lvl="0"/>
            <a:r>
              <a:rPr lang="en-US" dirty="0" smtClean="0"/>
              <a:t>Professional development</a:t>
            </a:r>
          </a:p>
          <a:p>
            <a:pPr marL="481838" lvl="2" indent="-173038">
              <a:buClr>
                <a:schemeClr val="accent1"/>
              </a:buClr>
              <a:buFont typeface="Gill Sans MT" pitchFamily="34" charset="0"/>
              <a:buChar char="•"/>
            </a:pPr>
            <a:endParaRPr lang="en-US" dirty="0" smtClean="0"/>
          </a:p>
          <a:p>
            <a:pPr marL="481838" lvl="2" indent="-173038">
              <a:buClr>
                <a:schemeClr val="accent1"/>
              </a:buClr>
              <a:buFont typeface="Gill Sans MT" pitchFamily="34" charset="0"/>
              <a:buChar char="•"/>
            </a:pPr>
            <a:endParaRPr lang="en-US" dirty="0" smtClean="0"/>
          </a:p>
          <a:p>
            <a:pPr marL="481838" lvl="2" indent="-173038">
              <a:buNone/>
            </a:pPr>
            <a:endParaRPr lang="en-US" dirty="0" smtClean="0"/>
          </a:p>
          <a:p>
            <a:pPr marL="234950" lvl="1" indent="-173038">
              <a:buNone/>
            </a:pPr>
            <a:endParaRPr lang="en-US" dirty="0" smtClean="0"/>
          </a:p>
          <a:p>
            <a:pPr lvl="1">
              <a:buNone/>
            </a:pPr>
            <a:endParaRPr lang="en-US" dirty="0" smtClean="0"/>
          </a:p>
        </p:txBody>
      </p:sp>
      <p:pic>
        <p:nvPicPr>
          <p:cNvPr id="6" name="Picture 5" descr="LCC-Library-Logo.jpg"/>
          <p:cNvPicPr>
            <a:picLocks noChangeAspect="1"/>
          </p:cNvPicPr>
          <p:nvPr/>
        </p:nvPicPr>
        <p:blipFill>
          <a:blip r:embed="rId3" cstate="print"/>
          <a:stretch>
            <a:fillRect/>
          </a:stretch>
        </p:blipFill>
        <p:spPr>
          <a:xfrm>
            <a:off x="6629400" y="5715000"/>
            <a:ext cx="2286000" cy="762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a:bodyPr>
          <a:lstStyle/>
          <a:p>
            <a:r>
              <a:rPr lang="en-US" dirty="0" smtClean="0"/>
              <a:t>Management</a:t>
            </a:r>
            <a:endParaRPr lang="en-US" dirty="0"/>
          </a:p>
        </p:txBody>
      </p:sp>
      <p:sp>
        <p:nvSpPr>
          <p:cNvPr id="3" name="Content Placeholder 2"/>
          <p:cNvSpPr>
            <a:spLocks noGrp="1"/>
          </p:cNvSpPr>
          <p:nvPr>
            <p:ph idx="1"/>
          </p:nvPr>
        </p:nvSpPr>
        <p:spPr>
          <a:xfrm>
            <a:off x="1219200" y="1447800"/>
            <a:ext cx="7726680" cy="4114800"/>
          </a:xfrm>
        </p:spPr>
        <p:txBody>
          <a:bodyPr>
            <a:normAutofit/>
          </a:bodyPr>
          <a:lstStyle/>
          <a:p>
            <a:pPr lvl="0"/>
            <a:r>
              <a:rPr lang="en-US" dirty="0" smtClean="0"/>
              <a:t>Every staff has access to Blogger</a:t>
            </a:r>
          </a:p>
          <a:p>
            <a:pPr lvl="0"/>
            <a:r>
              <a:rPr lang="en-US" dirty="0" smtClean="0"/>
              <a:t>One staff reviews blog posts and edits them when needed</a:t>
            </a:r>
          </a:p>
          <a:p>
            <a:pPr lvl="0"/>
            <a:r>
              <a:rPr lang="en-US" dirty="0" smtClean="0"/>
              <a:t>Schedule is set up for publication of blog posts</a:t>
            </a:r>
          </a:p>
          <a:p>
            <a:pPr lvl="0"/>
            <a:endParaRPr lang="en-US" dirty="0" smtClean="0"/>
          </a:p>
          <a:p>
            <a:pPr marL="481838" lvl="2" indent="-173038">
              <a:buClr>
                <a:schemeClr val="accent1"/>
              </a:buClr>
              <a:buFont typeface="Gill Sans MT" pitchFamily="34" charset="0"/>
              <a:buChar char="•"/>
            </a:pPr>
            <a:endParaRPr lang="en-US" dirty="0" smtClean="0"/>
          </a:p>
          <a:p>
            <a:pPr marL="481838" lvl="2" indent="-173038">
              <a:buClr>
                <a:schemeClr val="accent1"/>
              </a:buClr>
              <a:buFont typeface="Gill Sans MT" pitchFamily="34" charset="0"/>
              <a:buChar char="•"/>
            </a:pPr>
            <a:endParaRPr lang="en-US" dirty="0" smtClean="0"/>
          </a:p>
          <a:p>
            <a:pPr marL="481838" lvl="2" indent="-173038">
              <a:buNone/>
            </a:pPr>
            <a:endParaRPr lang="en-US" dirty="0" smtClean="0"/>
          </a:p>
          <a:p>
            <a:pPr marL="234950" lvl="1" indent="-173038">
              <a:buNone/>
            </a:pPr>
            <a:endParaRPr lang="en-US" dirty="0" smtClean="0"/>
          </a:p>
          <a:p>
            <a:pPr lvl="1">
              <a:buNone/>
            </a:pPr>
            <a:endParaRPr lang="en-US" dirty="0" smtClean="0"/>
          </a:p>
        </p:txBody>
      </p:sp>
      <p:pic>
        <p:nvPicPr>
          <p:cNvPr id="6" name="Picture 5" descr="LCC-Library-Logo.jpg"/>
          <p:cNvPicPr>
            <a:picLocks noChangeAspect="1"/>
          </p:cNvPicPr>
          <p:nvPr/>
        </p:nvPicPr>
        <p:blipFill>
          <a:blip r:embed="rId3"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09800"/>
            <a:ext cx="7498080" cy="762000"/>
          </a:xfrm>
        </p:spPr>
        <p:txBody>
          <a:bodyPr>
            <a:normAutofit fontScale="90000"/>
          </a:bodyPr>
          <a:lstStyle/>
          <a:p>
            <a:pPr lvl="0"/>
            <a:r>
              <a:rPr lang="en-US" sz="2200" dirty="0" smtClean="0">
                <a:solidFill>
                  <a:schemeClr val="tx1"/>
                </a:solidFill>
                <a:effectLst/>
              </a:rPr>
              <a:t>Widgets Galore! </a:t>
            </a:r>
            <a:r>
              <a:rPr lang="en-US" sz="4400" dirty="0" smtClean="0">
                <a:solidFill>
                  <a:schemeClr val="tx1"/>
                </a:solidFill>
                <a:effectLst/>
              </a:rPr>
              <a:t/>
            </a:r>
            <a:br>
              <a:rPr lang="en-US" sz="4400" dirty="0" smtClean="0">
                <a:solidFill>
                  <a:schemeClr val="tx1"/>
                </a:solidFill>
                <a:effectLst/>
              </a:rPr>
            </a:br>
            <a:endParaRPr lang="en-US" dirty="0"/>
          </a:p>
        </p:txBody>
      </p:sp>
      <p:sp>
        <p:nvSpPr>
          <p:cNvPr id="3" name="Content Placeholder 2"/>
          <p:cNvSpPr>
            <a:spLocks noGrp="1"/>
          </p:cNvSpPr>
          <p:nvPr>
            <p:ph idx="1"/>
          </p:nvPr>
        </p:nvSpPr>
        <p:spPr>
          <a:xfrm>
            <a:off x="1066800" y="2438400"/>
            <a:ext cx="7498080" cy="1066800"/>
          </a:xfrm>
        </p:spPr>
        <p:txBody>
          <a:bodyPr>
            <a:normAutofit/>
          </a:bodyPr>
          <a:lstStyle/>
          <a:p>
            <a:pPr>
              <a:buNone/>
            </a:pPr>
            <a:r>
              <a:rPr lang="en-US" sz="4000" b="1" dirty="0" smtClean="0">
                <a:effectLst>
                  <a:outerShdw blurRad="38100" dist="38100" dir="2700000" algn="tl">
                    <a:srgbClr val="000000">
                      <a:alpha val="43137"/>
                    </a:srgbClr>
                  </a:outerShdw>
                </a:effectLst>
              </a:rPr>
              <a:t>WIDGETBOX</a:t>
            </a:r>
            <a:endParaRPr lang="en-US" sz="4000" b="1" dirty="0">
              <a:effectLst>
                <a:outerShdw blurRad="38100" dist="38100" dir="2700000" algn="tl">
                  <a:srgbClr val="000000">
                    <a:alpha val="43137"/>
                  </a:srgbClr>
                </a:outerShdw>
              </a:effectLst>
            </a:endParaRPr>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ext Placeholder 5"/>
          <p:cNvSpPr txBox="1">
            <a:spLocks/>
          </p:cNvSpPr>
          <p:nvPr/>
        </p:nvSpPr>
        <p:spPr>
          <a:xfrm>
            <a:off x="2578392" y="1066800"/>
            <a:ext cx="6400800" cy="1509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5100" y="274638"/>
            <a:ext cx="7327900" cy="715962"/>
          </a:xfrm>
        </p:spPr>
        <p:txBody>
          <a:bodyPr>
            <a:normAutofit fontScale="90000"/>
          </a:bodyPr>
          <a:lstStyle/>
          <a:p>
            <a:pPr>
              <a:defRPr/>
            </a:pPr>
            <a:r>
              <a:rPr lang="en-US" dirty="0" smtClean="0"/>
              <a:t>Types of Widgets</a:t>
            </a:r>
            <a:endParaRPr lang="en-US" dirty="0"/>
          </a:p>
        </p:txBody>
      </p:sp>
      <p:pic>
        <p:nvPicPr>
          <p:cNvPr id="14339" name="Picture 3" descr="C:\Users\Suzy\Desktop\widgetbox.jpg"/>
          <p:cNvPicPr>
            <a:picLocks noChangeAspect="1" noChangeArrowheads="1"/>
          </p:cNvPicPr>
          <p:nvPr/>
        </p:nvPicPr>
        <p:blipFill>
          <a:blip r:embed="rId3" cstate="print"/>
          <a:srcRect/>
          <a:stretch>
            <a:fillRect/>
          </a:stretch>
        </p:blipFill>
        <p:spPr bwMode="auto">
          <a:xfrm>
            <a:off x="1371600" y="1066800"/>
            <a:ext cx="7361238" cy="1135063"/>
          </a:xfrm>
          <a:prstGeom prst="rect">
            <a:avLst/>
          </a:prstGeom>
          <a:noFill/>
          <a:ln w="9525">
            <a:noFill/>
            <a:miter lim="800000"/>
            <a:headEnd/>
            <a:tailEnd/>
          </a:ln>
        </p:spPr>
      </p:pic>
      <p:pic>
        <p:nvPicPr>
          <p:cNvPr id="14340" name="Picture 5">
            <a:hlinkClick r:id="rId4"/>
          </p:cNvPr>
          <p:cNvPicPr>
            <a:picLocks noChangeAspect="1" noChangeArrowheads="1"/>
          </p:cNvPicPr>
          <p:nvPr/>
        </p:nvPicPr>
        <p:blipFill>
          <a:blip r:embed="rId5" cstate="print"/>
          <a:srcRect/>
          <a:stretch>
            <a:fillRect/>
          </a:stretch>
        </p:blipFill>
        <p:spPr bwMode="auto">
          <a:xfrm>
            <a:off x="2227263" y="3657600"/>
            <a:ext cx="2116137" cy="2057400"/>
          </a:xfrm>
          <a:prstGeom prst="rect">
            <a:avLst/>
          </a:prstGeom>
          <a:noFill/>
          <a:ln w="9525">
            <a:noFill/>
            <a:miter lim="800000"/>
            <a:headEnd/>
            <a:tailEnd/>
          </a:ln>
          <a:effectLst/>
        </p:spPr>
      </p:pic>
      <p:pic>
        <p:nvPicPr>
          <p:cNvPr id="13317" name="Picture 6">
            <a:hlinkClick r:id="rId4"/>
          </p:cNvPr>
          <p:cNvPicPr>
            <a:picLocks noChangeAspect="1" noChangeArrowheads="1"/>
          </p:cNvPicPr>
          <p:nvPr/>
        </p:nvPicPr>
        <p:blipFill>
          <a:blip r:embed="rId6" cstate="print"/>
          <a:srcRect/>
          <a:stretch>
            <a:fillRect/>
          </a:stretch>
        </p:blipFill>
        <p:spPr bwMode="auto">
          <a:xfrm>
            <a:off x="2209800" y="3657600"/>
            <a:ext cx="2168525" cy="2155825"/>
          </a:xfrm>
          <a:prstGeom prst="rect">
            <a:avLst/>
          </a:prstGeom>
          <a:noFill/>
          <a:ln w="9525">
            <a:noFill/>
            <a:miter lim="800000"/>
            <a:headEnd/>
            <a:tailEnd/>
          </a:ln>
          <a:effectLst/>
        </p:spPr>
      </p:pic>
      <p:sp>
        <p:nvSpPr>
          <p:cNvPr id="14343" name="TextBox 9"/>
          <p:cNvSpPr txBox="1">
            <a:spLocks noChangeArrowheads="1"/>
          </p:cNvSpPr>
          <p:nvPr/>
        </p:nvSpPr>
        <p:spPr bwMode="auto">
          <a:xfrm>
            <a:off x="2076450" y="2998787"/>
            <a:ext cx="2405063" cy="430213"/>
          </a:xfrm>
          <a:prstGeom prst="rect">
            <a:avLst/>
          </a:prstGeom>
          <a:noFill/>
          <a:ln w="9525">
            <a:noFill/>
            <a:miter lim="800000"/>
            <a:headEnd/>
            <a:tailEnd/>
          </a:ln>
        </p:spPr>
        <p:txBody>
          <a:bodyPr>
            <a:spAutoFit/>
          </a:bodyPr>
          <a:lstStyle/>
          <a:p>
            <a:r>
              <a:rPr lang="en-US" sz="2200" dirty="0"/>
              <a:t>on </a:t>
            </a:r>
            <a:r>
              <a:rPr lang="en-US" sz="2200" dirty="0">
                <a:hlinkClick r:id="rId4"/>
              </a:rPr>
              <a:t>Library blog</a:t>
            </a:r>
            <a:endParaRPr lang="en-US" sz="2200" dirty="0"/>
          </a:p>
        </p:txBody>
      </p:sp>
      <p:pic>
        <p:nvPicPr>
          <p:cNvPr id="14345" name="Picture 9"/>
          <p:cNvPicPr>
            <a:picLocks noChangeAspect="1" noChangeArrowheads="1"/>
          </p:cNvPicPr>
          <p:nvPr/>
        </p:nvPicPr>
        <p:blipFill>
          <a:blip r:embed="rId7" cstate="print"/>
          <a:srcRect/>
          <a:stretch>
            <a:fillRect/>
          </a:stretch>
        </p:blipFill>
        <p:spPr bwMode="auto">
          <a:xfrm>
            <a:off x="1371600" y="2365112"/>
            <a:ext cx="715963" cy="963612"/>
          </a:xfrm>
          <a:prstGeom prst="rect">
            <a:avLst/>
          </a:prstGeom>
          <a:noFill/>
          <a:ln w="9525">
            <a:noFill/>
            <a:miter lim="800000"/>
            <a:headEnd/>
            <a:tailEnd/>
          </a:ln>
          <a:effectLst/>
        </p:spPr>
      </p:pic>
      <p:pic>
        <p:nvPicPr>
          <p:cNvPr id="12" name="Picture 9"/>
          <p:cNvPicPr>
            <a:picLocks noGrp="1" noChangeAspect="1" noChangeArrowheads="1"/>
          </p:cNvPicPr>
          <p:nvPr>
            <p:ph sz="half" idx="2"/>
          </p:nvPr>
        </p:nvPicPr>
        <p:blipFill>
          <a:blip r:embed="rId8" cstate="print"/>
          <a:srcRect/>
          <a:stretch>
            <a:fillRect/>
          </a:stretch>
        </p:blipFill>
        <p:spPr bwMode="auto">
          <a:xfrm>
            <a:off x="5052219" y="2286000"/>
            <a:ext cx="723810" cy="819048"/>
          </a:xfrm>
          <a:prstGeom prst="rect">
            <a:avLst/>
          </a:prstGeom>
          <a:noFill/>
          <a:ln w="9525">
            <a:noFill/>
            <a:miter lim="800000"/>
            <a:headEnd/>
            <a:tailEnd/>
          </a:ln>
          <a:effectLst/>
        </p:spPr>
      </p:pic>
      <p:sp>
        <p:nvSpPr>
          <p:cNvPr id="14" name="Text Placeholder 2"/>
          <p:cNvSpPr txBox="1">
            <a:spLocks/>
          </p:cNvSpPr>
          <p:nvPr/>
        </p:nvSpPr>
        <p:spPr>
          <a:xfrm>
            <a:off x="5867400" y="2509838"/>
            <a:ext cx="2649537" cy="614362"/>
          </a:xfrm>
          <a:prstGeom prst="rect">
            <a:avLst/>
          </a:prstGeom>
        </p:spPr>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Font typeface="Wingdings 2" pitchFamily="18" charset="2"/>
              <a:buNone/>
            </a:pPr>
            <a:r>
              <a:rPr lang="en-US" sz="2200" dirty="0" smtClean="0"/>
              <a:t>on </a:t>
            </a:r>
            <a:r>
              <a:rPr lang="en-US" sz="2200" dirty="0" smtClean="0">
                <a:hlinkClick r:id="rId9"/>
              </a:rPr>
              <a:t>Find Articles page</a:t>
            </a:r>
            <a:r>
              <a:rPr lang="en-US" sz="2200" dirty="0" smtClean="0"/>
              <a:t> &amp; in </a:t>
            </a:r>
            <a:r>
              <a:rPr lang="en-US" sz="2200" dirty="0" smtClean="0">
                <a:hlinkClick r:id="rId10"/>
              </a:rPr>
              <a:t>Research Guides</a:t>
            </a:r>
            <a:endParaRPr lang="en-US" sz="2200" dirty="0" smtClean="0"/>
          </a:p>
        </p:txBody>
      </p:sp>
      <p:pic>
        <p:nvPicPr>
          <p:cNvPr id="43009" name="Picture 1"/>
          <p:cNvPicPr>
            <a:picLocks noChangeAspect="1" noChangeArrowheads="1"/>
          </p:cNvPicPr>
          <p:nvPr/>
        </p:nvPicPr>
        <p:blipFill>
          <a:blip r:embed="rId11" cstate="print"/>
          <a:srcRect/>
          <a:stretch>
            <a:fillRect/>
          </a:stretch>
        </p:blipFill>
        <p:spPr bwMode="auto">
          <a:xfrm>
            <a:off x="5943600" y="3117574"/>
            <a:ext cx="2286000" cy="35118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Tools we use</a:t>
            </a:r>
          </a:p>
          <a:p>
            <a:r>
              <a:rPr lang="en-US" dirty="0" smtClean="0"/>
              <a:t>How we use these tools</a:t>
            </a:r>
          </a:p>
          <a:p>
            <a:pPr lvl="1"/>
            <a:r>
              <a:rPr lang="en-US" dirty="0" smtClean="0"/>
              <a:t>Find out how our website is being used</a:t>
            </a:r>
          </a:p>
          <a:p>
            <a:pPr lvl="1"/>
            <a:r>
              <a:rPr lang="en-US" dirty="0" smtClean="0"/>
              <a:t>Add interactivity to our website</a:t>
            </a:r>
          </a:p>
          <a:p>
            <a:r>
              <a:rPr lang="en-US" dirty="0" smtClean="0"/>
              <a:t>Lessons learned</a:t>
            </a:r>
          </a:p>
          <a:p>
            <a:r>
              <a:rPr lang="en-US" dirty="0" smtClean="0"/>
              <a:t>Links to resources</a:t>
            </a:r>
          </a:p>
          <a:p>
            <a:r>
              <a:rPr lang="en-US" dirty="0" smtClean="0"/>
              <a:t>Questions?</a:t>
            </a:r>
            <a:endParaRPr lang="en-US" dirty="0"/>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US" dirty="0" smtClean="0"/>
              <a:t>Widget Sharing</a:t>
            </a:r>
            <a:endParaRPr lang="en-US" dirty="0"/>
          </a:p>
        </p:txBody>
      </p:sp>
      <p:pic>
        <p:nvPicPr>
          <p:cNvPr id="9" name="Picture 10"/>
          <p:cNvPicPr>
            <a:picLocks noChangeAspect="1" noChangeArrowheads="1"/>
          </p:cNvPicPr>
          <p:nvPr/>
        </p:nvPicPr>
        <p:blipFill>
          <a:blip r:embed="rId3" cstate="print"/>
          <a:srcRect/>
          <a:stretch>
            <a:fillRect/>
          </a:stretch>
        </p:blipFill>
        <p:spPr bwMode="auto">
          <a:xfrm>
            <a:off x="1371600" y="1905000"/>
            <a:ext cx="663575" cy="866775"/>
          </a:xfrm>
          <a:prstGeom prst="rect">
            <a:avLst/>
          </a:prstGeom>
          <a:noFill/>
          <a:ln w="9525">
            <a:noFill/>
            <a:miter lim="800000"/>
            <a:headEnd/>
            <a:tailEnd/>
          </a:ln>
          <a:effectLst/>
        </p:spPr>
      </p:pic>
      <p:sp>
        <p:nvSpPr>
          <p:cNvPr id="11" name="TextBox 17"/>
          <p:cNvSpPr txBox="1">
            <a:spLocks noChangeArrowheads="1"/>
          </p:cNvSpPr>
          <p:nvPr/>
        </p:nvSpPr>
        <p:spPr bwMode="auto">
          <a:xfrm>
            <a:off x="2286000" y="1885244"/>
            <a:ext cx="6324600" cy="769441"/>
          </a:xfrm>
          <a:prstGeom prst="rect">
            <a:avLst/>
          </a:prstGeom>
          <a:noFill/>
          <a:ln w="9525">
            <a:noFill/>
            <a:miter lim="800000"/>
            <a:headEnd/>
            <a:tailEnd/>
          </a:ln>
        </p:spPr>
        <p:txBody>
          <a:bodyPr wrap="square">
            <a:spAutoFit/>
          </a:bodyPr>
          <a:lstStyle/>
          <a:p>
            <a:r>
              <a:rPr lang="en-US" sz="2200" dirty="0"/>
              <a:t>on </a:t>
            </a:r>
            <a:r>
              <a:rPr lang="en-US" sz="2200" dirty="0" smtClean="0">
                <a:hlinkClick r:id="rId4"/>
              </a:rPr>
              <a:t>Homepage</a:t>
            </a:r>
            <a:r>
              <a:rPr lang="en-US" sz="2200" dirty="0" smtClean="0"/>
              <a:t>, course </a:t>
            </a:r>
            <a:r>
              <a:rPr lang="en-US" sz="2200" dirty="0"/>
              <a:t>management </a:t>
            </a:r>
            <a:r>
              <a:rPr lang="en-US" sz="2200" dirty="0" smtClean="0"/>
              <a:t>system, and </a:t>
            </a:r>
            <a:r>
              <a:rPr lang="en-US" sz="2200" dirty="0" smtClean="0">
                <a:hlinkClick r:id="rId5"/>
              </a:rPr>
              <a:t>library search tools</a:t>
            </a:r>
            <a:r>
              <a:rPr lang="en-US" sz="2200" dirty="0" smtClean="0"/>
              <a:t> page</a:t>
            </a:r>
            <a:endParaRPr lang="en-US" sz="2200" dirty="0"/>
          </a:p>
        </p:txBody>
      </p:sp>
      <p:pic>
        <p:nvPicPr>
          <p:cNvPr id="6" name="Picture 5" descr="LCC-Library-Logo.jpg"/>
          <p:cNvPicPr>
            <a:picLocks noChangeAspect="1"/>
          </p:cNvPicPr>
          <p:nvPr/>
        </p:nvPicPr>
        <p:blipFill>
          <a:blip r:embed="rId6" cstate="print"/>
          <a:stretch>
            <a:fillRect/>
          </a:stretch>
        </p:blipFill>
        <p:spPr>
          <a:xfrm>
            <a:off x="6629400" y="5715000"/>
            <a:ext cx="2286000" cy="762000"/>
          </a:xfrm>
          <a:prstGeom prst="rect">
            <a:avLst/>
          </a:prstGeom>
        </p:spPr>
      </p:pic>
      <p:pic>
        <p:nvPicPr>
          <p:cNvPr id="40961" name="Picture 1"/>
          <p:cNvPicPr>
            <a:picLocks noChangeAspect="1" noChangeArrowheads="1"/>
          </p:cNvPicPr>
          <p:nvPr/>
        </p:nvPicPr>
        <p:blipFill>
          <a:blip r:embed="rId7" cstate="print"/>
          <a:srcRect/>
          <a:stretch>
            <a:fillRect/>
          </a:stretch>
        </p:blipFill>
        <p:spPr bwMode="auto">
          <a:xfrm>
            <a:off x="2447925" y="5486400"/>
            <a:ext cx="3495675" cy="476250"/>
          </a:xfrm>
          <a:prstGeom prst="rect">
            <a:avLst/>
          </a:prstGeom>
          <a:noFill/>
          <a:ln w="9525">
            <a:noFill/>
            <a:miter lim="800000"/>
            <a:headEnd/>
            <a:tailEnd/>
          </a:ln>
          <a:effectLst/>
        </p:spPr>
      </p:pic>
      <p:pic>
        <p:nvPicPr>
          <p:cNvPr id="40962" name="Picture 2"/>
          <p:cNvPicPr>
            <a:picLocks noChangeAspect="1" noChangeArrowheads="1"/>
          </p:cNvPicPr>
          <p:nvPr/>
        </p:nvPicPr>
        <p:blipFill>
          <a:blip r:embed="rId8" cstate="print"/>
          <a:srcRect/>
          <a:stretch>
            <a:fillRect/>
          </a:stretch>
        </p:blipFill>
        <p:spPr bwMode="auto">
          <a:xfrm>
            <a:off x="2362200" y="2872592"/>
            <a:ext cx="3886200" cy="2309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09800"/>
            <a:ext cx="7498080" cy="762000"/>
          </a:xfrm>
        </p:spPr>
        <p:txBody>
          <a:bodyPr>
            <a:normAutofit fontScale="90000"/>
          </a:bodyPr>
          <a:lstStyle/>
          <a:p>
            <a:pPr lvl="0"/>
            <a:r>
              <a:rPr lang="en-US" sz="2200" dirty="0" smtClean="0">
                <a:solidFill>
                  <a:schemeClr val="tx1"/>
                </a:solidFill>
                <a:effectLst/>
              </a:rPr>
              <a:t>Collaboration &amp; Feedback</a:t>
            </a:r>
            <a:r>
              <a:rPr lang="en-US" sz="4400" dirty="0" smtClean="0">
                <a:solidFill>
                  <a:schemeClr val="tx1"/>
                </a:solidFill>
                <a:effectLst/>
              </a:rPr>
              <a:t/>
            </a:r>
            <a:br>
              <a:rPr lang="en-US" sz="4400" dirty="0" smtClean="0">
                <a:solidFill>
                  <a:schemeClr val="tx1"/>
                </a:solidFill>
                <a:effectLst/>
              </a:rPr>
            </a:br>
            <a:endParaRPr lang="en-US" dirty="0"/>
          </a:p>
        </p:txBody>
      </p:sp>
      <p:sp>
        <p:nvSpPr>
          <p:cNvPr id="3" name="Content Placeholder 2"/>
          <p:cNvSpPr>
            <a:spLocks noGrp="1"/>
          </p:cNvSpPr>
          <p:nvPr>
            <p:ph idx="1"/>
          </p:nvPr>
        </p:nvSpPr>
        <p:spPr>
          <a:xfrm>
            <a:off x="1066800" y="2438400"/>
            <a:ext cx="7498080" cy="1066800"/>
          </a:xfrm>
        </p:spPr>
        <p:txBody>
          <a:bodyPr>
            <a:normAutofit/>
          </a:bodyPr>
          <a:lstStyle/>
          <a:p>
            <a:pPr>
              <a:buNone/>
            </a:pPr>
            <a:r>
              <a:rPr lang="en-US" sz="4000" b="1" dirty="0" smtClean="0">
                <a:effectLst>
                  <a:outerShdw blurRad="38100" dist="38100" dir="2700000" algn="tl">
                    <a:srgbClr val="000000">
                      <a:alpha val="43137"/>
                    </a:srgbClr>
                  </a:outerShdw>
                </a:effectLst>
              </a:rPr>
              <a:t>GOOGLE DOCS</a:t>
            </a:r>
            <a:endParaRPr lang="en-US" sz="4000" b="1" dirty="0">
              <a:effectLst>
                <a:outerShdw blurRad="38100" dist="38100" dir="2700000" algn="tl">
                  <a:srgbClr val="000000">
                    <a:alpha val="43137"/>
                  </a:srgbClr>
                </a:outerShdw>
              </a:effectLst>
            </a:endParaRPr>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ext Placeholder 5"/>
          <p:cNvSpPr txBox="1">
            <a:spLocks/>
          </p:cNvSpPr>
          <p:nvPr/>
        </p:nvSpPr>
        <p:spPr>
          <a:xfrm>
            <a:off x="2578392" y="1066800"/>
            <a:ext cx="6400800" cy="1509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11"/>
          <p:cNvPicPr>
            <a:picLocks noGrp="1" noChangeAspect="1"/>
          </p:cNvPicPr>
          <p:nvPr>
            <p:ph sz="half" idx="1"/>
          </p:nvPr>
        </p:nvPicPr>
        <p:blipFill>
          <a:blip r:embed="rId3" cstate="print"/>
          <a:srcRect/>
          <a:stretch>
            <a:fillRect/>
          </a:stretch>
        </p:blipFill>
        <p:spPr>
          <a:xfrm>
            <a:off x="2514600" y="533400"/>
            <a:ext cx="3806825" cy="5807075"/>
          </a:xfrm>
        </p:spPr>
      </p:pic>
      <p:pic>
        <p:nvPicPr>
          <p:cNvPr id="3" name="Picture 2" descr="LCC-Library-Logo.jpg"/>
          <p:cNvPicPr>
            <a:picLocks noChangeAspect="1"/>
          </p:cNvPicPr>
          <p:nvPr/>
        </p:nvPicPr>
        <p:blipFill>
          <a:blip r:embed="rId4" cstate="print"/>
          <a:stretch>
            <a:fillRect/>
          </a:stretch>
        </p:blipFill>
        <p:spPr>
          <a:xfrm>
            <a:off x="6629400" y="5867400"/>
            <a:ext cx="2286000" cy="762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US" dirty="0" smtClean="0">
                <a:solidFill>
                  <a:schemeClr val="tx2">
                    <a:satMod val="130000"/>
                  </a:schemeClr>
                </a:solidFill>
              </a:rPr>
              <a:t>Unique Features</a:t>
            </a:r>
            <a:endParaRPr lang="en-US" dirty="0">
              <a:solidFill>
                <a:schemeClr val="tx2">
                  <a:satMod val="130000"/>
                </a:schemeClr>
              </a:solidFill>
            </a:endParaRPr>
          </a:p>
        </p:txBody>
      </p:sp>
      <p:pic>
        <p:nvPicPr>
          <p:cNvPr id="18435" name="Content Placeholder 6"/>
          <p:cNvPicPr>
            <a:picLocks noGrp="1" noChangeAspect="1"/>
          </p:cNvPicPr>
          <p:nvPr>
            <p:ph sz="half" idx="1"/>
          </p:nvPr>
        </p:nvPicPr>
        <p:blipFill>
          <a:blip r:embed="rId3" cstate="print"/>
          <a:srcRect/>
          <a:stretch>
            <a:fillRect/>
          </a:stretch>
        </p:blipFill>
        <p:spPr>
          <a:xfrm>
            <a:off x="1206500" y="1958975"/>
            <a:ext cx="3975100" cy="4122738"/>
          </a:xfrm>
        </p:spPr>
      </p:pic>
      <p:pic>
        <p:nvPicPr>
          <p:cNvPr id="18436" name="Content Placeholder 8"/>
          <p:cNvPicPr>
            <a:picLocks noGrp="1" noChangeAspect="1"/>
          </p:cNvPicPr>
          <p:nvPr>
            <p:ph sz="half" idx="2"/>
          </p:nvPr>
        </p:nvPicPr>
        <p:blipFill>
          <a:blip r:embed="rId4" cstate="print"/>
          <a:srcRect/>
          <a:stretch>
            <a:fillRect/>
          </a:stretch>
        </p:blipFill>
        <p:spPr>
          <a:xfrm>
            <a:off x="5360988" y="2084388"/>
            <a:ext cx="3324225" cy="3249612"/>
          </a:xfrm>
        </p:spPr>
      </p:pic>
      <p:sp>
        <p:nvSpPr>
          <p:cNvPr id="18437" name="TextBox 9"/>
          <p:cNvSpPr txBox="1">
            <a:spLocks noChangeArrowheads="1"/>
          </p:cNvSpPr>
          <p:nvPr/>
        </p:nvSpPr>
        <p:spPr bwMode="auto">
          <a:xfrm>
            <a:off x="1255713" y="1338263"/>
            <a:ext cx="3657600" cy="523875"/>
          </a:xfrm>
          <a:prstGeom prst="rect">
            <a:avLst/>
          </a:prstGeom>
          <a:noFill/>
          <a:ln w="9525">
            <a:noFill/>
            <a:miter lim="800000"/>
            <a:headEnd/>
            <a:tailEnd/>
          </a:ln>
        </p:spPr>
        <p:txBody>
          <a:bodyPr>
            <a:spAutoFit/>
          </a:bodyPr>
          <a:lstStyle/>
          <a:p>
            <a:r>
              <a:rPr lang="en-US" sz="2800">
                <a:solidFill>
                  <a:srgbClr val="000000"/>
                </a:solidFill>
                <a:latin typeface="Arial" charset="0"/>
              </a:rPr>
              <a:t>Sharing</a:t>
            </a:r>
          </a:p>
        </p:txBody>
      </p:sp>
      <p:sp>
        <p:nvSpPr>
          <p:cNvPr id="18438" name="TextBox 11"/>
          <p:cNvSpPr txBox="1">
            <a:spLocks noChangeArrowheads="1"/>
          </p:cNvSpPr>
          <p:nvPr/>
        </p:nvSpPr>
        <p:spPr bwMode="auto">
          <a:xfrm>
            <a:off x="5334000" y="1371600"/>
            <a:ext cx="3657600" cy="523875"/>
          </a:xfrm>
          <a:prstGeom prst="rect">
            <a:avLst/>
          </a:prstGeom>
          <a:noFill/>
          <a:ln w="9525">
            <a:noFill/>
            <a:miter lim="800000"/>
            <a:headEnd/>
            <a:tailEnd/>
          </a:ln>
        </p:spPr>
        <p:txBody>
          <a:bodyPr>
            <a:spAutoFit/>
          </a:bodyPr>
          <a:lstStyle/>
          <a:p>
            <a:r>
              <a:rPr lang="en-US" sz="2800">
                <a:latin typeface="Arial" charset="0"/>
              </a:rPr>
              <a:t>Notifications</a:t>
            </a:r>
          </a:p>
        </p:txBody>
      </p:sp>
      <p:pic>
        <p:nvPicPr>
          <p:cNvPr id="7" name="Picture 6" descr="LCC-Library-Logo.jpg"/>
          <p:cNvPicPr>
            <a:picLocks noChangeAspect="1"/>
          </p:cNvPicPr>
          <p:nvPr/>
        </p:nvPicPr>
        <p:blipFill>
          <a:blip r:embed="rId5" cstate="print"/>
          <a:stretch>
            <a:fillRect/>
          </a:stretch>
        </p:blipFill>
        <p:spPr>
          <a:xfrm>
            <a:off x="6629400" y="5867400"/>
            <a:ext cx="2286000" cy="762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US" dirty="0" smtClean="0">
                <a:solidFill>
                  <a:schemeClr val="tx2">
                    <a:satMod val="130000"/>
                  </a:schemeClr>
                </a:solidFill>
              </a:rPr>
              <a:t>Google Docs in Action</a:t>
            </a:r>
            <a:endParaRPr lang="en-US" dirty="0">
              <a:solidFill>
                <a:schemeClr val="tx2">
                  <a:satMod val="130000"/>
                </a:schemeClr>
              </a:solidFill>
            </a:endParaRPr>
          </a:p>
        </p:txBody>
      </p:sp>
      <p:sp>
        <p:nvSpPr>
          <p:cNvPr id="3" name="Content Placeholder 2"/>
          <p:cNvSpPr>
            <a:spLocks noGrp="1"/>
          </p:cNvSpPr>
          <p:nvPr>
            <p:ph sz="half" idx="1"/>
          </p:nvPr>
        </p:nvSpPr>
        <p:spPr>
          <a:xfrm>
            <a:off x="1435100" y="1524000"/>
            <a:ext cx="3657600" cy="4664075"/>
          </a:xfrm>
        </p:spPr>
        <p:txBody>
          <a:bodyPr>
            <a:normAutofit fontScale="70000" lnSpcReduction="20000"/>
          </a:bodyPr>
          <a:lstStyle/>
          <a:p>
            <a:pPr marL="0" indent="0" eaLnBrk="1" fontAlgn="auto" hangingPunct="1">
              <a:lnSpc>
                <a:spcPct val="120000"/>
              </a:lnSpc>
              <a:spcBef>
                <a:spcPct val="0"/>
              </a:spcBef>
              <a:spcAft>
                <a:spcPts val="0"/>
              </a:spcAft>
              <a:buFont typeface="Wingdings 2"/>
              <a:buNone/>
              <a:defRPr/>
            </a:pPr>
            <a:r>
              <a:rPr lang="en-US" sz="3000" u="sng" dirty="0" smtClean="0">
                <a:solidFill>
                  <a:srgbClr val="000000"/>
                </a:solidFill>
                <a:latin typeface="Arial" pitchFamily="34" charset="0"/>
              </a:rPr>
              <a:t>Collaboration Tool</a:t>
            </a:r>
          </a:p>
          <a:p>
            <a:pPr marL="0" indent="0" eaLnBrk="1" fontAlgn="auto" hangingPunct="1">
              <a:lnSpc>
                <a:spcPct val="120000"/>
              </a:lnSpc>
              <a:spcBef>
                <a:spcPct val="0"/>
              </a:spcBef>
              <a:spcAft>
                <a:spcPts val="0"/>
              </a:spcAft>
              <a:buFont typeface="Wingdings 2"/>
              <a:buNone/>
              <a:defRPr/>
            </a:pPr>
            <a:r>
              <a:rPr lang="en-US" sz="3000" dirty="0" smtClean="0">
                <a:solidFill>
                  <a:srgbClr val="000000"/>
                </a:solidFill>
                <a:latin typeface="Arial" pitchFamily="34" charset="0"/>
              </a:rPr>
              <a:t>Online Whiteboard</a:t>
            </a:r>
          </a:p>
          <a:p>
            <a:pPr marL="0" indent="0" eaLnBrk="1" fontAlgn="auto" hangingPunct="1">
              <a:lnSpc>
                <a:spcPct val="120000"/>
              </a:lnSpc>
              <a:spcBef>
                <a:spcPct val="0"/>
              </a:spcBef>
              <a:spcAft>
                <a:spcPts val="0"/>
              </a:spcAft>
              <a:buFont typeface="Wingdings 2"/>
              <a:buNone/>
              <a:defRPr/>
            </a:pPr>
            <a:endParaRPr lang="en-US" sz="3000" dirty="0">
              <a:solidFill>
                <a:srgbClr val="000000"/>
              </a:solidFill>
              <a:latin typeface="Arial" pitchFamily="34" charset="0"/>
            </a:endParaRPr>
          </a:p>
          <a:p>
            <a:pPr marL="0" indent="0" eaLnBrk="1" fontAlgn="auto" hangingPunct="1">
              <a:lnSpc>
                <a:spcPct val="120000"/>
              </a:lnSpc>
              <a:spcBef>
                <a:spcPct val="0"/>
              </a:spcBef>
              <a:spcAft>
                <a:spcPts val="0"/>
              </a:spcAft>
              <a:buFont typeface="Wingdings 2"/>
              <a:buNone/>
              <a:defRPr/>
            </a:pPr>
            <a:r>
              <a:rPr lang="en-US" dirty="0" smtClean="0">
                <a:solidFill>
                  <a:srgbClr val="000000"/>
                </a:solidFill>
                <a:latin typeface="Arial" pitchFamily="34" charset="0"/>
              </a:rPr>
              <a:t>Library Instruction</a:t>
            </a:r>
          </a:p>
          <a:p>
            <a:pPr marL="342900" indent="-342900" eaLnBrk="1" fontAlgn="auto" hangingPunct="1">
              <a:lnSpc>
                <a:spcPct val="120000"/>
              </a:lnSpc>
              <a:spcBef>
                <a:spcPct val="0"/>
              </a:spcBef>
              <a:spcAft>
                <a:spcPts val="0"/>
              </a:spcAft>
              <a:buFont typeface="Wingdings 2"/>
              <a:buChar char=""/>
              <a:defRPr/>
            </a:pPr>
            <a:r>
              <a:rPr lang="en-US" sz="2900" dirty="0">
                <a:solidFill>
                  <a:srgbClr val="000000"/>
                </a:solidFill>
                <a:latin typeface="Arial" pitchFamily="34" charset="0"/>
                <a:hlinkClick r:id="rId3"/>
              </a:rPr>
              <a:t>Search Strategies: brainstorm </a:t>
            </a:r>
            <a:r>
              <a:rPr lang="en-US" u="sng" dirty="0" smtClean="0">
                <a:solidFill>
                  <a:srgbClr val="0000FF"/>
                </a:solidFill>
                <a:latin typeface="Arial" pitchFamily="34" charset="0"/>
                <a:hlinkClick r:id="rId3"/>
              </a:rPr>
              <a:t>keywords</a:t>
            </a:r>
            <a:r>
              <a:rPr lang="en-US" dirty="0" smtClean="0">
                <a:solidFill>
                  <a:srgbClr val="000000"/>
                </a:solidFill>
                <a:latin typeface="Arial" pitchFamily="34" charset="0"/>
              </a:rPr>
              <a:t> </a:t>
            </a:r>
          </a:p>
          <a:p>
            <a:pPr marL="0" indent="0" eaLnBrk="1" fontAlgn="auto" hangingPunct="1">
              <a:lnSpc>
                <a:spcPct val="120000"/>
              </a:lnSpc>
              <a:spcBef>
                <a:spcPct val="0"/>
              </a:spcBef>
              <a:spcAft>
                <a:spcPts val="0"/>
              </a:spcAft>
              <a:buFont typeface="Wingdings 2"/>
              <a:buNone/>
              <a:defRPr/>
            </a:pPr>
            <a:endParaRPr lang="en-US" dirty="0" smtClean="0"/>
          </a:p>
          <a:p>
            <a:pPr marL="0" indent="0" eaLnBrk="1" fontAlgn="auto" hangingPunct="1">
              <a:lnSpc>
                <a:spcPct val="120000"/>
              </a:lnSpc>
              <a:spcBef>
                <a:spcPct val="0"/>
              </a:spcBef>
              <a:spcAft>
                <a:spcPts val="0"/>
              </a:spcAft>
              <a:buFont typeface="Wingdings 2"/>
              <a:buNone/>
              <a:defRPr/>
            </a:pPr>
            <a:r>
              <a:rPr lang="en-US" dirty="0" smtClean="0">
                <a:solidFill>
                  <a:srgbClr val="000000"/>
                </a:solidFill>
                <a:latin typeface="Arial" pitchFamily="34" charset="0"/>
              </a:rPr>
              <a:t>Meetings &amp; Presentations</a:t>
            </a:r>
          </a:p>
          <a:p>
            <a:pPr>
              <a:lnSpc>
                <a:spcPct val="120000"/>
              </a:lnSpc>
              <a:spcBef>
                <a:spcPct val="0"/>
              </a:spcBef>
              <a:defRPr/>
            </a:pPr>
            <a:r>
              <a:rPr lang="en-US" sz="2900" dirty="0">
                <a:solidFill>
                  <a:srgbClr val="000000"/>
                </a:solidFill>
                <a:latin typeface="Arial" pitchFamily="34" charset="0"/>
              </a:rPr>
              <a:t>Collaborate on document during meeting, e.g. write team goals together</a:t>
            </a:r>
          </a:p>
          <a:p>
            <a:pPr fontAlgn="auto">
              <a:lnSpc>
                <a:spcPct val="120000"/>
              </a:lnSpc>
              <a:spcBef>
                <a:spcPct val="0"/>
              </a:spcBef>
              <a:spcAft>
                <a:spcPts val="0"/>
              </a:spcAft>
              <a:defRPr/>
            </a:pPr>
            <a:r>
              <a:rPr lang="en-US" sz="2900" dirty="0">
                <a:solidFill>
                  <a:srgbClr val="000000"/>
                </a:solidFill>
                <a:latin typeface="Arial" pitchFamily="34" charset="0"/>
              </a:rPr>
              <a:t>Create handout and presentation with co-author(s)</a:t>
            </a:r>
          </a:p>
          <a:p>
            <a:pPr marL="82296" indent="0" eaLnBrk="1" fontAlgn="auto" hangingPunct="1">
              <a:spcAft>
                <a:spcPts val="0"/>
              </a:spcAft>
              <a:buFont typeface="Wingdings 2"/>
              <a:buNone/>
              <a:defRPr/>
            </a:pPr>
            <a:endParaRPr lang="en-US" dirty="0"/>
          </a:p>
        </p:txBody>
      </p:sp>
      <p:sp>
        <p:nvSpPr>
          <p:cNvPr id="4" name="Content Placeholder 3"/>
          <p:cNvSpPr>
            <a:spLocks noGrp="1"/>
          </p:cNvSpPr>
          <p:nvPr>
            <p:ph sz="half" idx="2"/>
          </p:nvPr>
        </p:nvSpPr>
        <p:spPr>
          <a:xfrm>
            <a:off x="5181600" y="1524000"/>
            <a:ext cx="3752850" cy="4664075"/>
          </a:xfrm>
        </p:spPr>
        <p:txBody>
          <a:bodyPr>
            <a:normAutofit fontScale="70000" lnSpcReduction="20000"/>
          </a:bodyPr>
          <a:lstStyle/>
          <a:p>
            <a:pPr marL="0" indent="0">
              <a:lnSpc>
                <a:spcPct val="120000"/>
              </a:lnSpc>
              <a:spcBef>
                <a:spcPct val="0"/>
              </a:spcBef>
              <a:buFont typeface="Wingdings 2"/>
              <a:buNone/>
              <a:defRPr/>
            </a:pPr>
            <a:r>
              <a:rPr lang="en-US" u="sng" dirty="0">
                <a:solidFill>
                  <a:srgbClr val="000000"/>
                </a:solidFill>
                <a:latin typeface="Arial" pitchFamily="34" charset="0"/>
              </a:rPr>
              <a:t>Feedback Tool</a:t>
            </a:r>
          </a:p>
          <a:p>
            <a:pPr marL="0" indent="0">
              <a:lnSpc>
                <a:spcPct val="120000"/>
              </a:lnSpc>
              <a:spcBef>
                <a:spcPct val="0"/>
              </a:spcBef>
              <a:buFont typeface="Wingdings 2"/>
              <a:buNone/>
              <a:defRPr/>
            </a:pPr>
            <a:r>
              <a:rPr lang="en-US" dirty="0">
                <a:solidFill>
                  <a:srgbClr val="000000"/>
                </a:solidFill>
                <a:latin typeface="Arial" pitchFamily="34" charset="0"/>
              </a:rPr>
              <a:t>Form </a:t>
            </a:r>
            <a:r>
              <a:rPr lang="en-US" dirty="0">
                <a:solidFill>
                  <a:srgbClr val="000000"/>
                </a:solidFill>
                <a:latin typeface="Arial" pitchFamily="34" charset="0"/>
                <a:sym typeface="Wingdings" pitchFamily="2" charset="2"/>
              </a:rPr>
              <a:t> Spreadsheet</a:t>
            </a:r>
            <a:endParaRPr lang="en-US" dirty="0">
              <a:solidFill>
                <a:srgbClr val="000000"/>
              </a:solidFill>
              <a:latin typeface="Arial" pitchFamily="34" charset="0"/>
            </a:endParaRPr>
          </a:p>
          <a:p>
            <a:pPr marL="82296" indent="0">
              <a:lnSpc>
                <a:spcPct val="120000"/>
              </a:lnSpc>
              <a:spcBef>
                <a:spcPct val="0"/>
              </a:spcBef>
              <a:buFont typeface="Wingdings 2"/>
              <a:buNone/>
              <a:defRPr/>
            </a:pPr>
            <a:endParaRPr lang="en-US" dirty="0">
              <a:solidFill>
                <a:srgbClr val="000000"/>
              </a:solidFill>
              <a:latin typeface="Arial" pitchFamily="34" charset="0"/>
            </a:endParaRPr>
          </a:p>
          <a:p>
            <a:pPr marL="82296" indent="0">
              <a:lnSpc>
                <a:spcPct val="120000"/>
              </a:lnSpc>
              <a:spcBef>
                <a:spcPct val="0"/>
              </a:spcBef>
              <a:buFont typeface="Wingdings 2"/>
              <a:buNone/>
              <a:defRPr/>
            </a:pPr>
            <a:r>
              <a:rPr lang="en-US" dirty="0">
                <a:solidFill>
                  <a:srgbClr val="000000"/>
                </a:solidFill>
                <a:latin typeface="Arial" pitchFamily="34" charset="0"/>
              </a:rPr>
              <a:t>Library Instruction</a:t>
            </a:r>
            <a:endParaRPr lang="en-US" dirty="0">
              <a:solidFill>
                <a:srgbClr val="000000"/>
              </a:solidFill>
              <a:latin typeface="Arial" pitchFamily="34" charset="0"/>
              <a:hlinkClick r:id="rId4"/>
            </a:endParaRPr>
          </a:p>
          <a:p>
            <a:pPr marL="365760" indent="-283464">
              <a:lnSpc>
                <a:spcPct val="120000"/>
              </a:lnSpc>
              <a:spcBef>
                <a:spcPct val="0"/>
              </a:spcBef>
              <a:buFont typeface="Wingdings 2"/>
              <a:buChar char=""/>
              <a:defRPr/>
            </a:pPr>
            <a:r>
              <a:rPr lang="en-US" dirty="0" smtClean="0">
                <a:solidFill>
                  <a:srgbClr val="000000"/>
                </a:solidFill>
                <a:latin typeface="Arial" pitchFamily="34" charset="0"/>
                <a:hlinkClick r:id="rId4"/>
              </a:rPr>
              <a:t>Students: One </a:t>
            </a:r>
            <a:r>
              <a:rPr lang="en-US" dirty="0">
                <a:solidFill>
                  <a:srgbClr val="000000"/>
                </a:solidFill>
                <a:latin typeface="Arial" pitchFamily="34" charset="0"/>
                <a:hlinkClick r:id="rId4"/>
              </a:rPr>
              <a:t>Minute </a:t>
            </a:r>
            <a:r>
              <a:rPr lang="en-US" dirty="0" smtClean="0">
                <a:solidFill>
                  <a:srgbClr val="000000"/>
                </a:solidFill>
                <a:latin typeface="Arial" pitchFamily="34" charset="0"/>
                <a:hlinkClick r:id="rId4"/>
              </a:rPr>
              <a:t>Paper</a:t>
            </a:r>
            <a:endParaRPr lang="en-US" dirty="0" smtClean="0">
              <a:solidFill>
                <a:srgbClr val="000000"/>
              </a:solidFill>
              <a:latin typeface="Arial" pitchFamily="34" charset="0"/>
            </a:endParaRPr>
          </a:p>
          <a:p>
            <a:pPr marL="365760" indent="-283464">
              <a:lnSpc>
                <a:spcPct val="120000"/>
              </a:lnSpc>
              <a:spcBef>
                <a:spcPct val="0"/>
              </a:spcBef>
              <a:buFont typeface="Wingdings 2"/>
              <a:buChar char=""/>
              <a:defRPr/>
            </a:pPr>
            <a:r>
              <a:rPr lang="en-US" dirty="0" smtClean="0">
                <a:solidFill>
                  <a:srgbClr val="000000"/>
                </a:solidFill>
                <a:latin typeface="Arial" pitchFamily="34" charset="0"/>
                <a:hlinkClick r:id="rId5"/>
              </a:rPr>
              <a:t>Faculty </a:t>
            </a:r>
            <a:r>
              <a:rPr lang="en-US" dirty="0">
                <a:solidFill>
                  <a:srgbClr val="000000"/>
                </a:solidFill>
                <a:latin typeface="Arial" pitchFamily="34" charset="0"/>
                <a:hlinkClick r:id="rId5"/>
              </a:rPr>
              <a:t>Testimonials</a:t>
            </a:r>
            <a:r>
              <a:rPr lang="en-US" dirty="0">
                <a:solidFill>
                  <a:srgbClr val="000000"/>
                </a:solidFill>
                <a:latin typeface="Arial" pitchFamily="34" charset="0"/>
              </a:rPr>
              <a:t>  </a:t>
            </a:r>
          </a:p>
          <a:p>
            <a:pPr marL="365760" indent="-283464">
              <a:lnSpc>
                <a:spcPct val="120000"/>
              </a:lnSpc>
              <a:spcBef>
                <a:spcPct val="0"/>
              </a:spcBef>
              <a:buFont typeface="Wingdings 2"/>
              <a:buChar char=""/>
              <a:defRPr/>
            </a:pPr>
            <a:endParaRPr lang="en-US" dirty="0">
              <a:solidFill>
                <a:srgbClr val="000000"/>
              </a:solidFill>
              <a:latin typeface="Arial" pitchFamily="34" charset="0"/>
            </a:endParaRPr>
          </a:p>
          <a:p>
            <a:pPr marL="82296" indent="0">
              <a:lnSpc>
                <a:spcPct val="120000"/>
              </a:lnSpc>
              <a:spcBef>
                <a:spcPct val="0"/>
              </a:spcBef>
              <a:buFont typeface="Wingdings 2"/>
              <a:buNone/>
              <a:defRPr/>
            </a:pPr>
            <a:r>
              <a:rPr lang="en-US" dirty="0">
                <a:solidFill>
                  <a:srgbClr val="000000"/>
                </a:solidFill>
                <a:latin typeface="Arial" pitchFamily="34" charset="0"/>
              </a:rPr>
              <a:t>Library Website</a:t>
            </a:r>
          </a:p>
          <a:p>
            <a:pPr>
              <a:lnSpc>
                <a:spcPct val="120000"/>
              </a:lnSpc>
              <a:spcBef>
                <a:spcPct val="0"/>
              </a:spcBef>
              <a:defRPr/>
            </a:pPr>
            <a:r>
              <a:rPr lang="en-US" dirty="0">
                <a:solidFill>
                  <a:srgbClr val="000000"/>
                </a:solidFill>
                <a:latin typeface="Arial" pitchFamily="34" charset="0"/>
                <a:hlinkClick r:id="rId6"/>
              </a:rPr>
              <a:t>Mobile Website</a:t>
            </a:r>
            <a:endParaRPr lang="en-US" dirty="0">
              <a:solidFill>
                <a:srgbClr val="000000"/>
              </a:solidFill>
              <a:latin typeface="Arial" pitchFamily="34" charset="0"/>
            </a:endParaRPr>
          </a:p>
          <a:p>
            <a:pPr>
              <a:lnSpc>
                <a:spcPct val="120000"/>
              </a:lnSpc>
              <a:spcBef>
                <a:spcPct val="0"/>
              </a:spcBef>
              <a:defRPr/>
            </a:pPr>
            <a:r>
              <a:rPr lang="en-US" dirty="0">
                <a:solidFill>
                  <a:srgbClr val="000000"/>
                </a:solidFill>
                <a:latin typeface="Arial" pitchFamily="34" charset="0"/>
                <a:hlinkClick r:id="rId7"/>
              </a:rPr>
              <a:t>Research Guides</a:t>
            </a:r>
            <a:endParaRPr lang="en-US" dirty="0">
              <a:solidFill>
                <a:srgbClr val="000000"/>
              </a:solidFill>
              <a:latin typeface="Arial" pitchFamily="34" charset="0"/>
            </a:endParaRPr>
          </a:p>
          <a:p>
            <a:pPr>
              <a:lnSpc>
                <a:spcPct val="120000"/>
              </a:lnSpc>
              <a:spcBef>
                <a:spcPct val="0"/>
              </a:spcBef>
              <a:defRPr/>
            </a:pPr>
            <a:r>
              <a:rPr lang="en-US" dirty="0">
                <a:solidFill>
                  <a:srgbClr val="000000"/>
                </a:solidFill>
                <a:latin typeface="Arial" pitchFamily="34" charset="0"/>
                <a:hlinkClick r:id="rId8"/>
              </a:rPr>
              <a:t>Library Catalog</a:t>
            </a:r>
            <a:endParaRPr lang="en-US" dirty="0">
              <a:solidFill>
                <a:srgbClr val="000000"/>
              </a:solidFill>
              <a:latin typeface="Arial" pitchFamily="34" charset="0"/>
            </a:endParaRPr>
          </a:p>
        </p:txBody>
      </p:sp>
      <p:pic>
        <p:nvPicPr>
          <p:cNvPr id="5" name="Picture 4" descr="LCC-Library-Logo.jpg"/>
          <p:cNvPicPr>
            <a:picLocks noChangeAspect="1"/>
          </p:cNvPicPr>
          <p:nvPr/>
        </p:nvPicPr>
        <p:blipFill>
          <a:blip r:embed="rId9"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09800"/>
            <a:ext cx="7498080" cy="762000"/>
          </a:xfrm>
        </p:spPr>
        <p:txBody>
          <a:bodyPr>
            <a:normAutofit fontScale="90000"/>
          </a:bodyPr>
          <a:lstStyle/>
          <a:p>
            <a:pPr lvl="0"/>
            <a:r>
              <a:rPr lang="en-US" sz="4400" dirty="0" smtClean="0">
                <a:solidFill>
                  <a:schemeClr val="tx1"/>
                </a:solidFill>
                <a:effectLst/>
              </a:rPr>
              <a:t/>
            </a:r>
            <a:br>
              <a:rPr lang="en-US" sz="4400" dirty="0" smtClean="0">
                <a:solidFill>
                  <a:schemeClr val="tx1"/>
                </a:solidFill>
                <a:effectLst/>
              </a:rPr>
            </a:br>
            <a:endParaRPr lang="en-US" dirty="0"/>
          </a:p>
        </p:txBody>
      </p:sp>
      <p:sp>
        <p:nvSpPr>
          <p:cNvPr id="3" name="Content Placeholder 2"/>
          <p:cNvSpPr>
            <a:spLocks noGrp="1"/>
          </p:cNvSpPr>
          <p:nvPr>
            <p:ph idx="1"/>
          </p:nvPr>
        </p:nvSpPr>
        <p:spPr>
          <a:xfrm>
            <a:off x="1066800" y="2438400"/>
            <a:ext cx="7498080" cy="1066800"/>
          </a:xfrm>
        </p:spPr>
        <p:txBody>
          <a:bodyPr>
            <a:normAutofit fontScale="92500"/>
          </a:bodyPr>
          <a:lstStyle/>
          <a:p>
            <a:pPr>
              <a:buNone/>
            </a:pPr>
            <a:r>
              <a:rPr lang="en-US" sz="4000" b="1" dirty="0" smtClean="0">
                <a:effectLst>
                  <a:outerShdw blurRad="38100" dist="38100" dir="2700000" algn="tl">
                    <a:srgbClr val="000000">
                      <a:alpha val="43137"/>
                    </a:srgbClr>
                  </a:outerShdw>
                </a:effectLst>
              </a:rPr>
              <a:t>DAPPER: THE DATA MAPPER</a:t>
            </a:r>
            <a:endParaRPr lang="en-US" sz="4000" b="1" dirty="0">
              <a:effectLst>
                <a:outerShdw blurRad="38100" dist="38100" dir="2700000" algn="tl">
                  <a:srgbClr val="000000">
                    <a:alpha val="43137"/>
                  </a:srgbClr>
                </a:outerShdw>
              </a:effectLst>
            </a:endParaRPr>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ext Placeholder 5"/>
          <p:cNvSpPr txBox="1">
            <a:spLocks/>
          </p:cNvSpPr>
          <p:nvPr/>
        </p:nvSpPr>
        <p:spPr>
          <a:xfrm>
            <a:off x="2578392" y="1066800"/>
            <a:ext cx="6400800" cy="1509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Users\Suzy\Desktop\dapper3.jpg"/>
          <p:cNvPicPr>
            <a:picLocks noChangeAspect="1" noChangeArrowheads="1"/>
          </p:cNvPicPr>
          <p:nvPr/>
        </p:nvPicPr>
        <p:blipFill>
          <a:blip r:embed="rId3" cstate="print"/>
          <a:srcRect/>
          <a:stretch>
            <a:fillRect/>
          </a:stretch>
        </p:blipFill>
        <p:spPr bwMode="auto">
          <a:xfrm>
            <a:off x="1676400" y="1562100"/>
            <a:ext cx="5943600" cy="5103813"/>
          </a:xfrm>
          <a:prstGeom prst="rect">
            <a:avLst/>
          </a:prstGeom>
          <a:noFill/>
          <a:ln w="9525">
            <a:noFill/>
            <a:miter lim="800000"/>
            <a:headEnd/>
            <a:tailEnd/>
          </a:ln>
        </p:spPr>
      </p:pic>
      <p:pic>
        <p:nvPicPr>
          <p:cNvPr id="20487" name="Picture 7"/>
          <p:cNvPicPr>
            <a:picLocks noChangeAspect="1" noChangeArrowheads="1"/>
          </p:cNvPicPr>
          <p:nvPr/>
        </p:nvPicPr>
        <p:blipFill>
          <a:blip r:embed="rId4" cstate="print"/>
          <a:srcRect/>
          <a:stretch>
            <a:fillRect/>
          </a:stretch>
        </p:blipFill>
        <p:spPr bwMode="auto">
          <a:xfrm>
            <a:off x="1524000" y="1484313"/>
            <a:ext cx="6553200" cy="5260975"/>
          </a:xfrm>
          <a:prstGeom prst="rect">
            <a:avLst/>
          </a:prstGeom>
          <a:noFill/>
          <a:ln w="9525">
            <a:noFill/>
            <a:miter lim="800000"/>
            <a:headEnd/>
            <a:tailEnd/>
          </a:ln>
          <a:effectLst/>
        </p:spPr>
      </p:pic>
      <p:sp>
        <p:nvSpPr>
          <p:cNvPr id="4" name="Title 3"/>
          <p:cNvSpPr>
            <a:spLocks noGrp="1"/>
          </p:cNvSpPr>
          <p:nvPr>
            <p:ph type="title"/>
          </p:nvPr>
        </p:nvSpPr>
        <p:spPr/>
        <p:txBody>
          <a:bodyPr/>
          <a:lstStyle/>
          <a:p>
            <a:pPr>
              <a:defRPr/>
            </a:pPr>
            <a:r>
              <a:rPr lang="en-US" dirty="0" smtClean="0"/>
              <a:t>How it Works</a:t>
            </a:r>
            <a:endParaRPr lang="en-US" dirty="0"/>
          </a:p>
        </p:txBody>
      </p:sp>
      <p:pic>
        <p:nvPicPr>
          <p:cNvPr id="6" name="Content Placeholder 5"/>
          <p:cNvPicPr>
            <a:picLocks noGrp="1" noChangeAspect="1"/>
          </p:cNvPicPr>
          <p:nvPr>
            <p:ph idx="1"/>
          </p:nvPr>
        </p:nvPicPr>
        <p:blipFill>
          <a:blip r:embed="rId5" cstate="print"/>
          <a:srcRect/>
          <a:stretch>
            <a:fillRect/>
          </a:stretch>
        </p:blipFill>
        <p:spPr>
          <a:xfrm>
            <a:off x="1524000" y="1419225"/>
            <a:ext cx="6767513" cy="5359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04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35100" y="274638"/>
            <a:ext cx="7499350" cy="1143000"/>
          </a:xfrm>
        </p:spPr>
        <p:txBody>
          <a:bodyPr>
            <a:normAutofit fontScale="90000"/>
          </a:bodyPr>
          <a:lstStyle/>
          <a:p>
            <a:pPr>
              <a:defRPr/>
            </a:pPr>
            <a:r>
              <a:rPr lang="en-US" dirty="0" smtClean="0"/>
              <a:t>Dapper Examples</a:t>
            </a:r>
            <a:br>
              <a:rPr lang="en-US" dirty="0" smtClean="0"/>
            </a:br>
            <a:r>
              <a:rPr lang="en-US" dirty="0" smtClean="0"/>
              <a:t>(</a:t>
            </a:r>
            <a:r>
              <a:rPr lang="en-US" sz="3100" dirty="0" smtClean="0"/>
              <a:t>Dapper RSS feeds in </a:t>
            </a:r>
            <a:r>
              <a:rPr lang="en-US" sz="3100" dirty="0" err="1" smtClean="0"/>
              <a:t>Widgetbox</a:t>
            </a:r>
            <a:r>
              <a:rPr lang="en-US" sz="3100" dirty="0" smtClean="0"/>
              <a:t> Widgets)</a:t>
            </a:r>
            <a:endParaRPr lang="en-US" sz="3100" dirty="0"/>
          </a:p>
        </p:txBody>
      </p:sp>
      <p:sp>
        <p:nvSpPr>
          <p:cNvPr id="22531" name="Content Placeholder 9"/>
          <p:cNvSpPr>
            <a:spLocks noGrp="1"/>
          </p:cNvSpPr>
          <p:nvPr>
            <p:ph sz="half" idx="1"/>
          </p:nvPr>
        </p:nvSpPr>
        <p:spPr>
          <a:xfrm>
            <a:off x="1447800" y="1524000"/>
            <a:ext cx="3657600" cy="4664075"/>
          </a:xfrm>
        </p:spPr>
        <p:txBody>
          <a:bodyPr/>
          <a:lstStyle/>
          <a:p>
            <a:pPr marL="82550" indent="0">
              <a:buFont typeface="Wingdings 2" pitchFamily="18" charset="2"/>
              <a:buNone/>
            </a:pPr>
            <a:r>
              <a:rPr lang="en-US" dirty="0" smtClean="0"/>
              <a:t>On </a:t>
            </a:r>
            <a:r>
              <a:rPr lang="en-US" dirty="0" smtClean="0">
                <a:hlinkClick r:id="rId3"/>
              </a:rPr>
              <a:t>Find Books</a:t>
            </a:r>
            <a:r>
              <a:rPr lang="en-US" dirty="0" smtClean="0"/>
              <a:t> page</a:t>
            </a:r>
          </a:p>
        </p:txBody>
      </p:sp>
      <p:sp>
        <p:nvSpPr>
          <p:cNvPr id="22532" name="Content Placeholder 10"/>
          <p:cNvSpPr>
            <a:spLocks noGrp="1"/>
          </p:cNvSpPr>
          <p:nvPr>
            <p:ph sz="half" idx="2"/>
          </p:nvPr>
        </p:nvSpPr>
        <p:spPr>
          <a:xfrm>
            <a:off x="5276850" y="1524000"/>
            <a:ext cx="3657600" cy="4664075"/>
          </a:xfrm>
        </p:spPr>
        <p:txBody>
          <a:bodyPr/>
          <a:lstStyle/>
          <a:p>
            <a:pPr marL="82550" indent="0">
              <a:buFont typeface="Wingdings 2" pitchFamily="18" charset="2"/>
              <a:buNone/>
            </a:pPr>
            <a:r>
              <a:rPr lang="en-US" dirty="0" smtClean="0"/>
              <a:t>On </a:t>
            </a:r>
            <a:r>
              <a:rPr lang="en-US" dirty="0" smtClean="0">
                <a:hlinkClick r:id="rId4"/>
              </a:rPr>
              <a:t>Career Guide</a:t>
            </a:r>
            <a:r>
              <a:rPr lang="en-US" dirty="0" smtClean="0"/>
              <a:t> page</a:t>
            </a:r>
          </a:p>
          <a:p>
            <a:pPr marL="82550" indent="0">
              <a:buFont typeface="Wingdings 2" pitchFamily="18" charset="2"/>
              <a:buNone/>
            </a:pPr>
            <a:endParaRPr lang="en-US" dirty="0" smtClean="0"/>
          </a:p>
          <a:p>
            <a:pPr marL="82550" indent="0">
              <a:buFont typeface="Wingdings 2" pitchFamily="18" charset="2"/>
              <a:buNone/>
            </a:pPr>
            <a:endParaRPr lang="en-US" dirty="0" smtClean="0"/>
          </a:p>
        </p:txBody>
      </p:sp>
      <p:pic>
        <p:nvPicPr>
          <p:cNvPr id="1026" name="Picture 2"/>
          <p:cNvPicPr>
            <a:picLocks noChangeAspect="1" noChangeArrowheads="1"/>
          </p:cNvPicPr>
          <p:nvPr/>
        </p:nvPicPr>
        <p:blipFill>
          <a:blip r:embed="rId5" cstate="print"/>
          <a:srcRect/>
          <a:stretch>
            <a:fillRect/>
          </a:stretch>
        </p:blipFill>
        <p:spPr bwMode="auto">
          <a:xfrm>
            <a:off x="1905000" y="2209800"/>
            <a:ext cx="2514600" cy="377699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943600" y="2133600"/>
            <a:ext cx="2209800" cy="40635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1600" y="228600"/>
            <a:ext cx="7498080" cy="1143000"/>
          </a:xfrm>
        </p:spPr>
        <p:txBody>
          <a:bodyPr>
            <a:normAutofit/>
          </a:bodyPr>
          <a:lstStyle/>
          <a:p>
            <a:r>
              <a:rPr lang="en-US" dirty="0" smtClean="0"/>
              <a:t>Combining Tools</a:t>
            </a:r>
            <a:endParaRPr lang="en-US" dirty="0"/>
          </a:p>
        </p:txBody>
      </p:sp>
      <p:sp>
        <p:nvSpPr>
          <p:cNvPr id="14" name="Content Placeholder 13"/>
          <p:cNvSpPr>
            <a:spLocks noGrp="1"/>
          </p:cNvSpPr>
          <p:nvPr>
            <p:ph sz="half" idx="1"/>
          </p:nvPr>
        </p:nvSpPr>
        <p:spPr>
          <a:xfrm>
            <a:off x="1066800" y="1371600"/>
            <a:ext cx="4191000" cy="5334000"/>
          </a:xfrm>
        </p:spPr>
        <p:txBody>
          <a:bodyPr>
            <a:normAutofit fontScale="85000" lnSpcReduction="20000"/>
          </a:bodyPr>
          <a:lstStyle/>
          <a:p>
            <a:pPr algn="ctr">
              <a:buNone/>
            </a:pPr>
            <a:r>
              <a:rPr lang="en-US" dirty="0" smtClean="0"/>
              <a:t>Form </a:t>
            </a:r>
          </a:p>
          <a:p>
            <a:pPr algn="ctr">
              <a:buNone/>
            </a:pPr>
            <a:r>
              <a:rPr lang="en-US" dirty="0" smtClean="0"/>
              <a:t>(Google Doc)</a:t>
            </a:r>
          </a:p>
          <a:p>
            <a:pPr algn="ctr">
              <a:buNone/>
            </a:pPr>
            <a:endParaRPr lang="en-US" dirty="0" smtClean="0"/>
          </a:p>
          <a:p>
            <a:pPr algn="ctr">
              <a:buNone/>
            </a:pPr>
            <a:endParaRPr lang="en-US" dirty="0" smtClean="0">
              <a:sym typeface="Wingdings" pitchFamily="2" charset="2"/>
            </a:endParaRPr>
          </a:p>
          <a:p>
            <a:pPr algn="ctr">
              <a:buNone/>
            </a:pPr>
            <a:r>
              <a:rPr lang="en-US" dirty="0" smtClean="0">
                <a:sym typeface="Wingdings" pitchFamily="2" charset="2"/>
              </a:rPr>
              <a:t>Spreadsheet </a:t>
            </a:r>
          </a:p>
          <a:p>
            <a:pPr algn="ctr">
              <a:buNone/>
            </a:pPr>
            <a:r>
              <a:rPr lang="en-US" dirty="0" smtClean="0">
                <a:sym typeface="Wingdings" pitchFamily="2" charset="2"/>
              </a:rPr>
              <a:t>(Google Doc)</a:t>
            </a:r>
          </a:p>
          <a:p>
            <a:pPr algn="ctr">
              <a:buNone/>
            </a:pPr>
            <a:endParaRPr lang="en-US" dirty="0" smtClean="0">
              <a:sym typeface="Wingdings" pitchFamily="2" charset="2"/>
            </a:endParaRPr>
          </a:p>
          <a:p>
            <a:pPr algn="ctr">
              <a:buNone/>
            </a:pPr>
            <a:endParaRPr lang="en-US" dirty="0" smtClean="0">
              <a:sym typeface="Wingdings" pitchFamily="2" charset="2"/>
            </a:endParaRPr>
          </a:p>
          <a:p>
            <a:pPr algn="ctr">
              <a:buNone/>
            </a:pPr>
            <a:r>
              <a:rPr lang="en-US" dirty="0" smtClean="0">
                <a:sym typeface="Wingdings" pitchFamily="2" charset="2"/>
              </a:rPr>
              <a:t>RSS feed </a:t>
            </a:r>
          </a:p>
          <a:p>
            <a:pPr algn="ctr">
              <a:buNone/>
            </a:pPr>
            <a:r>
              <a:rPr lang="en-US" dirty="0" smtClean="0">
                <a:sym typeface="Wingdings" pitchFamily="2" charset="2"/>
              </a:rPr>
              <a:t>(Dapper)</a:t>
            </a:r>
          </a:p>
          <a:p>
            <a:pPr algn="ctr">
              <a:buNone/>
            </a:pPr>
            <a:endParaRPr lang="en-US" dirty="0" smtClean="0">
              <a:sym typeface="Wingdings" pitchFamily="2" charset="2"/>
            </a:endParaRPr>
          </a:p>
          <a:p>
            <a:pPr algn="ctr">
              <a:buNone/>
            </a:pPr>
            <a:endParaRPr lang="en-US" dirty="0" smtClean="0">
              <a:sym typeface="Wingdings" pitchFamily="2" charset="2"/>
            </a:endParaRPr>
          </a:p>
          <a:p>
            <a:pPr algn="ctr">
              <a:buNone/>
            </a:pPr>
            <a:r>
              <a:rPr lang="en-US" dirty="0" smtClean="0">
                <a:sym typeface="Wingdings" pitchFamily="2" charset="2"/>
              </a:rPr>
              <a:t>Widget </a:t>
            </a:r>
          </a:p>
          <a:p>
            <a:pPr algn="ctr">
              <a:buNone/>
            </a:pPr>
            <a:r>
              <a:rPr lang="en-US" dirty="0" smtClean="0">
                <a:sym typeface="Wingdings" pitchFamily="2" charset="2"/>
              </a:rPr>
              <a:t>(</a:t>
            </a:r>
            <a:r>
              <a:rPr lang="en-US" dirty="0" err="1" smtClean="0">
                <a:sym typeface="Wingdings" pitchFamily="2" charset="2"/>
              </a:rPr>
              <a:t>Widgetbox</a:t>
            </a:r>
            <a:r>
              <a:rPr lang="en-US" dirty="0" smtClean="0">
                <a:sym typeface="Wingdings" pitchFamily="2" charset="2"/>
              </a:rPr>
              <a:t>)</a:t>
            </a:r>
            <a:endParaRPr lang="en-US" dirty="0"/>
          </a:p>
        </p:txBody>
      </p:sp>
      <p:sp>
        <p:nvSpPr>
          <p:cNvPr id="16" name="Down Arrow 15"/>
          <p:cNvSpPr/>
          <p:nvPr/>
        </p:nvSpPr>
        <p:spPr>
          <a:xfrm>
            <a:off x="3048000" y="2286000"/>
            <a:ext cx="381000" cy="3810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3048000" y="3733800"/>
            <a:ext cx="381000" cy="3810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048000" y="5257800"/>
            <a:ext cx="381000" cy="3810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05400" y="1143000"/>
            <a:ext cx="3581400" cy="830997"/>
          </a:xfrm>
          <a:prstGeom prst="rect">
            <a:avLst/>
          </a:prstGeom>
          <a:noFill/>
        </p:spPr>
        <p:txBody>
          <a:bodyPr wrap="square" rtlCol="0">
            <a:spAutoFit/>
          </a:bodyPr>
          <a:lstStyle/>
          <a:p>
            <a:r>
              <a:rPr lang="en-US" sz="2400" dirty="0" smtClean="0"/>
              <a:t>Faculty Testimonials on </a:t>
            </a:r>
            <a:r>
              <a:rPr lang="en-US" sz="2400" dirty="0" smtClean="0">
                <a:hlinkClick r:id="rId2"/>
              </a:rPr>
              <a:t>Faculty Page</a:t>
            </a:r>
            <a:endParaRPr lang="en-US" sz="2400" dirty="0"/>
          </a:p>
        </p:txBody>
      </p:sp>
      <p:pic>
        <p:nvPicPr>
          <p:cNvPr id="24577" name="Picture 1"/>
          <p:cNvPicPr>
            <a:picLocks noChangeAspect="1" noChangeArrowheads="1"/>
          </p:cNvPicPr>
          <p:nvPr/>
        </p:nvPicPr>
        <p:blipFill>
          <a:blip r:embed="rId3" cstate="print"/>
          <a:srcRect/>
          <a:stretch>
            <a:fillRect/>
          </a:stretch>
        </p:blipFill>
        <p:spPr bwMode="auto">
          <a:xfrm>
            <a:off x="5181600" y="1981200"/>
            <a:ext cx="2247900" cy="461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lstStyle/>
          <a:p>
            <a:pPr eaLnBrk="1" fontAlgn="auto" hangingPunct="1">
              <a:spcAft>
                <a:spcPts val="0"/>
              </a:spcAft>
              <a:defRPr/>
            </a:pPr>
            <a:r>
              <a:rPr lang="en-US" dirty="0" smtClean="0">
                <a:solidFill>
                  <a:schemeClr val="tx2">
                    <a:satMod val="130000"/>
                  </a:schemeClr>
                </a:solidFill>
              </a:rPr>
              <a:t>Lessons Learned</a:t>
            </a:r>
            <a:endParaRPr lang="en-US" dirty="0">
              <a:solidFill>
                <a:schemeClr val="tx2">
                  <a:satMod val="130000"/>
                </a:schemeClr>
              </a:solidFill>
            </a:endParaRPr>
          </a:p>
        </p:txBody>
      </p:sp>
      <p:sp>
        <p:nvSpPr>
          <p:cNvPr id="3" name="Content Placeholder 2"/>
          <p:cNvSpPr>
            <a:spLocks noGrp="1"/>
          </p:cNvSpPr>
          <p:nvPr>
            <p:ph idx="1"/>
          </p:nvPr>
        </p:nvSpPr>
        <p:spPr>
          <a:xfrm>
            <a:off x="1066800" y="1752600"/>
            <a:ext cx="8077200" cy="4724400"/>
          </a:xfrm>
        </p:spPr>
        <p:txBody>
          <a:bodyPr>
            <a:normAutofit/>
          </a:bodyPr>
          <a:lstStyle/>
          <a:p>
            <a:pPr marL="365760" indent="-283464" eaLnBrk="1" fontAlgn="auto" hangingPunct="1">
              <a:spcAft>
                <a:spcPts val="0"/>
              </a:spcAft>
              <a:buFont typeface="Wingdings 2"/>
              <a:buChar char=""/>
              <a:defRPr/>
            </a:pPr>
            <a:r>
              <a:rPr lang="en-US" dirty="0" smtClean="0"/>
              <a:t>Set aside time to analyze reports</a:t>
            </a:r>
          </a:p>
          <a:p>
            <a:pPr marL="365760" indent="-283464" eaLnBrk="1" fontAlgn="auto" hangingPunct="1">
              <a:spcAft>
                <a:spcPts val="0"/>
              </a:spcAft>
              <a:buFont typeface="Wingdings 2"/>
              <a:buChar char=""/>
              <a:defRPr/>
            </a:pPr>
            <a:r>
              <a:rPr lang="en-US" dirty="0" smtClean="0"/>
              <a:t>Start small</a:t>
            </a:r>
          </a:p>
          <a:p>
            <a:pPr marL="365760" indent="-283464" eaLnBrk="1" fontAlgn="auto" hangingPunct="1">
              <a:spcAft>
                <a:spcPts val="0"/>
              </a:spcAft>
              <a:buFont typeface="Wingdings 2"/>
              <a:buChar char=""/>
              <a:defRPr/>
            </a:pPr>
            <a:r>
              <a:rPr lang="en-US" dirty="0" smtClean="0"/>
              <a:t>Nothing is “free”</a:t>
            </a:r>
          </a:p>
          <a:p>
            <a:pPr marL="365760" indent="-283464" eaLnBrk="1" fontAlgn="auto" hangingPunct="1">
              <a:spcAft>
                <a:spcPts val="0"/>
              </a:spcAft>
              <a:buFont typeface="Wingdings 2"/>
              <a:buChar char=""/>
              <a:defRPr/>
            </a:pPr>
            <a:r>
              <a:rPr lang="en-US" dirty="0" smtClean="0"/>
              <a:t>Make small changes based on the data in your reports</a:t>
            </a:r>
          </a:p>
          <a:p>
            <a:pPr>
              <a:defRPr/>
            </a:pPr>
            <a:r>
              <a:rPr lang="en-US" dirty="0" smtClean="0"/>
              <a:t>Need to supplement with usability testing </a:t>
            </a:r>
          </a:p>
          <a:p>
            <a:pPr marL="365760" indent="-283464" eaLnBrk="1" fontAlgn="auto" hangingPunct="1">
              <a:spcAft>
                <a:spcPts val="0"/>
              </a:spcAft>
              <a:buFont typeface="Wingdings 2"/>
              <a:buChar char=""/>
              <a:defRPr/>
            </a:pPr>
            <a:endParaRPr lang="en-US" dirty="0" smtClean="0"/>
          </a:p>
          <a:p>
            <a:pPr marL="481838" lvl="2" indent="-173038" eaLnBrk="1" fontAlgn="auto" hangingPunct="1">
              <a:spcAft>
                <a:spcPts val="0"/>
              </a:spcAft>
              <a:buClr>
                <a:schemeClr val="accent1"/>
              </a:buClr>
              <a:buFont typeface="Gill Sans MT" pitchFamily="34" charset="0"/>
              <a:buChar char="•"/>
              <a:defRPr/>
            </a:pPr>
            <a:endParaRPr lang="en-US" dirty="0" smtClean="0"/>
          </a:p>
          <a:p>
            <a:pPr marL="481838" lvl="2" indent="-173038" eaLnBrk="1" fontAlgn="auto" hangingPunct="1">
              <a:spcAft>
                <a:spcPts val="0"/>
              </a:spcAft>
              <a:buClr>
                <a:schemeClr val="accent1"/>
              </a:buClr>
              <a:buFont typeface="Gill Sans MT" pitchFamily="34" charset="0"/>
              <a:buChar char="•"/>
              <a:defRPr/>
            </a:pPr>
            <a:endParaRPr lang="en-US" dirty="0" smtClean="0"/>
          </a:p>
          <a:p>
            <a:pPr marL="481838" lvl="2" indent="-173038" eaLnBrk="1" fontAlgn="auto" hangingPunct="1">
              <a:spcAft>
                <a:spcPts val="0"/>
              </a:spcAft>
              <a:buFont typeface="Wingdings 2"/>
              <a:buNone/>
              <a:defRPr/>
            </a:pPr>
            <a:endParaRPr lang="en-US" dirty="0" smtClean="0"/>
          </a:p>
          <a:p>
            <a:pPr marL="234950" lvl="1" indent="-173038" eaLnBrk="1" fontAlgn="auto" hangingPunct="1">
              <a:spcAft>
                <a:spcPts val="0"/>
              </a:spcAft>
              <a:buFont typeface="Verdana"/>
              <a:buNone/>
              <a:defRPr/>
            </a:pPr>
            <a:endParaRPr lang="en-US" dirty="0" smtClean="0"/>
          </a:p>
          <a:p>
            <a:pPr marL="640080" lvl="1" indent="-237744" eaLnBrk="1" fontAlgn="auto" hangingPunct="1">
              <a:spcAft>
                <a:spcPts val="0"/>
              </a:spcAft>
              <a:buFont typeface="Verdana"/>
              <a:buNone/>
              <a:defRPr/>
            </a:pPr>
            <a:endParaRPr lang="en-US" dirty="0" smtClean="0"/>
          </a:p>
        </p:txBody>
      </p:sp>
      <p:pic>
        <p:nvPicPr>
          <p:cNvPr id="23556" name="Picture 5" descr="LCC-Library-Logo.jpg"/>
          <p:cNvPicPr>
            <a:picLocks noChangeAspect="1"/>
          </p:cNvPicPr>
          <p:nvPr/>
        </p:nvPicPr>
        <p:blipFill>
          <a:blip r:embed="rId3" cstate="print"/>
          <a:srcRect/>
          <a:stretch>
            <a:fillRect/>
          </a:stretch>
        </p:blipFill>
        <p:spPr bwMode="auto">
          <a:xfrm>
            <a:off x="6629400" y="5715000"/>
            <a:ext cx="2286000" cy="762000"/>
          </a:xfrm>
          <a:prstGeom prst="rect">
            <a:avLst/>
          </a:prstGeom>
          <a:noFill/>
          <a:ln w="9525">
            <a:noFill/>
            <a:miter lim="800000"/>
            <a:headEnd/>
            <a:tailEnd/>
          </a:ln>
        </p:spPr>
      </p:pic>
      <p:pic>
        <p:nvPicPr>
          <p:cNvPr id="18434" name="Picture 2"/>
          <p:cNvPicPr>
            <a:picLocks noChangeAspect="1" noChangeArrowheads="1"/>
          </p:cNvPicPr>
          <p:nvPr/>
        </p:nvPicPr>
        <p:blipFill>
          <a:blip r:embed="rId4" cstate="print"/>
          <a:srcRect/>
          <a:stretch>
            <a:fillRect/>
          </a:stretch>
        </p:blipFill>
        <p:spPr bwMode="auto">
          <a:xfrm>
            <a:off x="5105400" y="228600"/>
            <a:ext cx="12954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 out how your website is BEING used</a:t>
            </a:r>
            <a:endParaRPr lang="en-US" dirty="0"/>
          </a:p>
        </p:txBody>
      </p:sp>
      <p:sp>
        <p:nvSpPr>
          <p:cNvPr id="5" name="Text Placeholder 4"/>
          <p:cNvSpPr>
            <a:spLocks noGrp="1"/>
          </p:cNvSpPr>
          <p:nvPr>
            <p:ph type="body" idx="1"/>
          </p:nvPr>
        </p:nvSpPr>
        <p:spPr>
          <a:xfrm>
            <a:off x="2438400" y="1066800"/>
            <a:ext cx="6540792" cy="1509712"/>
          </a:xfrm>
        </p:spPr>
        <p:txBody>
          <a:bodyPr/>
          <a:lstStyle/>
          <a:p>
            <a:r>
              <a:rPr lang="en-US" dirty="0" smtClean="0"/>
              <a:t>Google Analytics, Crazy Egg, &amp; Google Custom Search Engine</a:t>
            </a:r>
            <a:endParaRPr lang="en-US" dirty="0"/>
          </a:p>
        </p:txBody>
      </p:sp>
      <p:pic>
        <p:nvPicPr>
          <p:cNvPr id="6" name="Picture 5" descr="LCC-Library-Logo.jpg"/>
          <p:cNvPicPr>
            <a:picLocks noChangeAspect="1"/>
          </p:cNvPicPr>
          <p:nvPr/>
        </p:nvPicPr>
        <p:blipFill>
          <a:blip r:embed="rId2"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343400"/>
            <a:ext cx="7498080" cy="1143000"/>
          </a:xfrm>
        </p:spPr>
        <p:txBody>
          <a:bodyPr/>
          <a:lstStyle/>
          <a:p>
            <a:r>
              <a:rPr lang="en-US" dirty="0" smtClean="0"/>
              <a:t>Questions?</a:t>
            </a:r>
            <a:endParaRPr lang="en-US" dirty="0"/>
          </a:p>
        </p:txBody>
      </p:sp>
      <p:sp>
        <p:nvSpPr>
          <p:cNvPr id="3" name="Content Placeholder 2"/>
          <p:cNvSpPr>
            <a:spLocks noGrp="1"/>
          </p:cNvSpPr>
          <p:nvPr>
            <p:ph idx="1"/>
          </p:nvPr>
        </p:nvSpPr>
        <p:spPr>
          <a:xfrm>
            <a:off x="1143000" y="685800"/>
            <a:ext cx="7498080" cy="4800600"/>
          </a:xfrm>
        </p:spPr>
        <p:txBody>
          <a:bodyPr/>
          <a:lstStyle/>
          <a:p>
            <a:pPr>
              <a:buNone/>
            </a:pPr>
            <a:r>
              <a:rPr lang="en-US" dirty="0" smtClean="0"/>
              <a:t>Find links to tools and examples from</a:t>
            </a:r>
          </a:p>
          <a:p>
            <a:pPr>
              <a:buNone/>
            </a:pPr>
            <a:r>
              <a:rPr lang="en-US" dirty="0" smtClean="0"/>
              <a:t>presentation at:</a:t>
            </a:r>
          </a:p>
          <a:p>
            <a:pPr>
              <a:buNone/>
            </a:pPr>
            <a:r>
              <a:rPr lang="en-US" dirty="0" smtClean="0">
                <a:hlinkClick r:id="rId3"/>
              </a:rPr>
              <a:t>http://delicious.com/stacks/bernss</a:t>
            </a:r>
            <a:endParaRPr lang="en-US" dirty="0" smtClean="0"/>
          </a:p>
          <a:p>
            <a:pPr>
              <a:buNone/>
            </a:pPr>
            <a:endParaRPr lang="en-US" dirty="0" smtClean="0"/>
          </a:p>
          <a:p>
            <a:pPr>
              <a:buNone/>
            </a:pPr>
            <a:r>
              <a:rPr lang="en-US" dirty="0" smtClean="0"/>
              <a:t>Please refer to the handouts too.</a:t>
            </a:r>
          </a:p>
          <a:p>
            <a:pPr>
              <a:buNone/>
            </a:pPr>
            <a:endParaRPr lang="en-US" dirty="0"/>
          </a:p>
        </p:txBody>
      </p:sp>
      <p:pic>
        <p:nvPicPr>
          <p:cNvPr id="4" name="Picture 3" descr="LCC-Library-Logo.jpg"/>
          <p:cNvPicPr>
            <a:picLocks noChangeAspect="1"/>
          </p:cNvPicPr>
          <p:nvPr/>
        </p:nvPicPr>
        <p:blipFill>
          <a:blip r:embed="rId4"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dirty="0"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endParaRPr lang="en-US" sz="1000" dirty="0"/>
          </a:p>
        </p:txBody>
      </p:sp>
    </p:spTree>
    <p:controls>
      <mc:AlternateContent xmlns:mc="http://schemas.openxmlformats.org/markup-compatibility/2006">
        <mc:Choice xmlns:v="urn:schemas-microsoft-com:vml" Requires="v">
          <p:control spid="19458" name="ShockwaveFlash1" r:id="rId2" imgW="9142857" imgH="6857143"/>
        </mc:Choice>
        <mc:Fallback>
          <p:control name="ShockwaveFlash1" r:id="rId2" imgW="9142857" imgH="6857143">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09800"/>
            <a:ext cx="7498080" cy="762000"/>
          </a:xfrm>
        </p:spPr>
        <p:txBody>
          <a:bodyPr>
            <a:normAutofit fontScale="90000"/>
          </a:bodyPr>
          <a:lstStyle/>
          <a:p>
            <a:pPr lvl="0"/>
            <a:r>
              <a:rPr lang="en-US" sz="2200" dirty="0" smtClean="0">
                <a:solidFill>
                  <a:schemeClr val="tx1"/>
                </a:solidFill>
                <a:effectLst/>
              </a:rPr>
              <a:t>Find Out How Your Website is Used</a:t>
            </a:r>
            <a:r>
              <a:rPr lang="en-US" sz="4400" dirty="0" smtClean="0">
                <a:solidFill>
                  <a:schemeClr val="tx1"/>
                </a:solidFill>
                <a:effectLst/>
              </a:rPr>
              <a:t/>
            </a:r>
            <a:br>
              <a:rPr lang="en-US" sz="4400" dirty="0" smtClean="0">
                <a:solidFill>
                  <a:schemeClr val="tx1"/>
                </a:solidFill>
                <a:effectLst/>
              </a:rPr>
            </a:br>
            <a:endParaRPr lang="en-US" dirty="0"/>
          </a:p>
        </p:txBody>
      </p:sp>
      <p:sp>
        <p:nvSpPr>
          <p:cNvPr id="3" name="Content Placeholder 2"/>
          <p:cNvSpPr>
            <a:spLocks noGrp="1"/>
          </p:cNvSpPr>
          <p:nvPr>
            <p:ph idx="1"/>
          </p:nvPr>
        </p:nvSpPr>
        <p:spPr>
          <a:xfrm>
            <a:off x="1066800" y="2438400"/>
            <a:ext cx="7498080" cy="1066800"/>
          </a:xfrm>
        </p:spPr>
        <p:txBody>
          <a:bodyPr>
            <a:normAutofit/>
          </a:bodyPr>
          <a:lstStyle/>
          <a:p>
            <a:pPr>
              <a:buNone/>
            </a:pPr>
            <a:r>
              <a:rPr lang="en-US" sz="4000" b="1" dirty="0" smtClean="0">
                <a:effectLst>
                  <a:outerShdw blurRad="38100" dist="38100" dir="2700000" algn="tl">
                    <a:srgbClr val="000000">
                      <a:alpha val="43137"/>
                    </a:srgbClr>
                  </a:outerShdw>
                </a:effectLst>
              </a:rPr>
              <a:t>GOOGLE ANALYTICS</a:t>
            </a:r>
            <a:endParaRPr lang="en-US" sz="4000" b="1" dirty="0">
              <a:effectLst>
                <a:outerShdw blurRad="38100" dist="38100" dir="2700000" algn="tl">
                  <a:srgbClr val="000000">
                    <a:alpha val="43137"/>
                  </a:srgbClr>
                </a:outerShdw>
              </a:effectLst>
            </a:endParaRPr>
          </a:p>
        </p:txBody>
      </p:sp>
      <p:sp>
        <p:nvSpPr>
          <p:cNvPr id="7170" name="AutoShape 2"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https://ocs.lcc.edu/content/dav/lcc/workspaces/SS-Learning-Assistance/Internal-Communications/Templates/Logos/Library-Logo/LCC-Library-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CC-Library-Logo.jpg"/>
          <p:cNvPicPr>
            <a:picLocks noChangeAspect="1"/>
          </p:cNvPicPr>
          <p:nvPr/>
        </p:nvPicPr>
        <p:blipFill>
          <a:blip r:embed="rId3" cstate="print"/>
          <a:stretch>
            <a:fillRect/>
          </a:stretch>
        </p:blipFill>
        <p:spPr>
          <a:xfrm>
            <a:off x="6629400" y="5715000"/>
            <a:ext cx="2286000" cy="762000"/>
          </a:xfrm>
          <a:prstGeom prst="rect">
            <a:avLst/>
          </a:prstGeom>
        </p:spPr>
      </p:pic>
      <p:sp>
        <p:nvSpPr>
          <p:cNvPr id="8" name="Text Placeholder 5"/>
          <p:cNvSpPr txBox="1">
            <a:spLocks/>
          </p:cNvSpPr>
          <p:nvPr/>
        </p:nvSpPr>
        <p:spPr>
          <a:xfrm>
            <a:off x="2578392" y="1066800"/>
            <a:ext cx="6400800" cy="1509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Popular Free Web Analytics Tools</a:t>
            </a:r>
            <a:endParaRPr lang="en-US" dirty="0"/>
          </a:p>
        </p:txBody>
      </p:sp>
      <p:pic>
        <p:nvPicPr>
          <p:cNvPr id="5" name="Picture 4" descr="LCC-Library-Logo.jpg"/>
          <p:cNvPicPr>
            <a:picLocks noChangeAspect="1"/>
          </p:cNvPicPr>
          <p:nvPr/>
        </p:nvPicPr>
        <p:blipFill>
          <a:blip r:embed="rId3" cstate="print"/>
          <a:stretch>
            <a:fillRect/>
          </a:stretch>
        </p:blipFill>
        <p:spPr>
          <a:xfrm>
            <a:off x="6629400" y="5715000"/>
            <a:ext cx="2286000" cy="762000"/>
          </a:xfrm>
          <a:prstGeom prst="rect">
            <a:avLst/>
          </a:prstGeom>
        </p:spPr>
      </p:pic>
      <p:pic>
        <p:nvPicPr>
          <p:cNvPr id="1027" name="Picture 3"/>
          <p:cNvPicPr>
            <a:picLocks noGrp="1" noChangeAspect="1" noChangeArrowheads="1"/>
          </p:cNvPicPr>
          <p:nvPr>
            <p:ph idx="1"/>
          </p:nvPr>
        </p:nvPicPr>
        <p:blipFill>
          <a:blip r:embed="rId4" cstate="print"/>
          <a:srcRect/>
          <a:stretch>
            <a:fillRect/>
          </a:stretch>
        </p:blipFill>
        <p:spPr bwMode="auto">
          <a:xfrm>
            <a:off x="1524000" y="1295400"/>
            <a:ext cx="3200400" cy="2514600"/>
          </a:xfrm>
          <a:prstGeom prst="rect">
            <a:avLst/>
          </a:prstGeom>
          <a:noFill/>
          <a:ln w="9525">
            <a:noFill/>
            <a:miter lim="800000"/>
            <a:headEnd/>
            <a:tailEnd/>
          </a:ln>
        </p:spPr>
      </p:pic>
      <p:pic>
        <p:nvPicPr>
          <p:cNvPr id="1029" name="Picture 5" descr="http://marketplane.net/wp-content/uploads/2011/01/piwik-logo.jpg"/>
          <p:cNvPicPr>
            <a:picLocks noChangeAspect="1" noChangeArrowheads="1"/>
          </p:cNvPicPr>
          <p:nvPr/>
        </p:nvPicPr>
        <p:blipFill>
          <a:blip r:embed="rId5" cstate="print"/>
          <a:srcRect/>
          <a:stretch>
            <a:fillRect/>
          </a:stretch>
        </p:blipFill>
        <p:spPr bwMode="auto">
          <a:xfrm>
            <a:off x="5257800" y="2133600"/>
            <a:ext cx="2190750" cy="762000"/>
          </a:xfrm>
          <a:prstGeom prst="rect">
            <a:avLst/>
          </a:prstGeom>
          <a:noFill/>
        </p:spPr>
      </p:pic>
      <p:pic>
        <p:nvPicPr>
          <p:cNvPr id="1031" name="Picture 7"/>
          <p:cNvPicPr>
            <a:picLocks noChangeAspect="1" noChangeArrowheads="1"/>
          </p:cNvPicPr>
          <p:nvPr/>
        </p:nvPicPr>
        <p:blipFill>
          <a:blip r:embed="rId6" cstate="print"/>
          <a:srcRect/>
          <a:stretch>
            <a:fillRect/>
          </a:stretch>
        </p:blipFill>
        <p:spPr bwMode="auto">
          <a:xfrm>
            <a:off x="3657600" y="3581400"/>
            <a:ext cx="1905000"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with Google Analytics</a:t>
            </a:r>
            <a:endParaRPr lang="en-US" dirty="0"/>
          </a:p>
        </p:txBody>
      </p:sp>
      <p:sp>
        <p:nvSpPr>
          <p:cNvPr id="3" name="Content Placeholder 2"/>
          <p:cNvSpPr>
            <a:spLocks noGrp="1"/>
          </p:cNvSpPr>
          <p:nvPr>
            <p:ph idx="1"/>
          </p:nvPr>
        </p:nvSpPr>
        <p:spPr>
          <a:xfrm>
            <a:off x="1371600" y="1676400"/>
            <a:ext cx="7498080" cy="4800600"/>
          </a:xfrm>
        </p:spPr>
        <p:txBody>
          <a:bodyPr/>
          <a:lstStyle/>
          <a:p>
            <a:r>
              <a:rPr lang="en-US" dirty="0" smtClean="0"/>
              <a:t>Set up basic Google account</a:t>
            </a:r>
          </a:p>
          <a:p>
            <a:r>
              <a:rPr lang="en-US" dirty="0" smtClean="0"/>
              <a:t>Sign up for Google Analytics</a:t>
            </a:r>
          </a:p>
          <a:p>
            <a:r>
              <a:rPr lang="en-US" dirty="0" smtClean="0"/>
              <a:t>You will get a Google Analytics Tracking Code</a:t>
            </a:r>
            <a:endParaRPr lang="en-US" dirty="0"/>
          </a:p>
        </p:txBody>
      </p:sp>
      <p:pic>
        <p:nvPicPr>
          <p:cNvPr id="4" name="Picture 3" descr="LCC-Library-Logo.jpg"/>
          <p:cNvPicPr>
            <a:picLocks noChangeAspect="1"/>
          </p:cNvPicPr>
          <p:nvPr/>
        </p:nvPicPr>
        <p:blipFill>
          <a:blip r:embed="rId3" cstate="print"/>
          <a:stretch>
            <a:fillRect/>
          </a:stretch>
        </p:blipFill>
        <p:spPr>
          <a:xfrm>
            <a:off x="6629400" y="5715000"/>
            <a:ext cx="2286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Library-Logo.jpg"/>
          <p:cNvPicPr>
            <a:picLocks noChangeAspect="1"/>
          </p:cNvPicPr>
          <p:nvPr/>
        </p:nvPicPr>
        <p:blipFill>
          <a:blip r:embed="rId3" cstate="print"/>
          <a:stretch>
            <a:fillRect/>
          </a:stretch>
        </p:blipFill>
        <p:spPr>
          <a:xfrm>
            <a:off x="6629400" y="5715000"/>
            <a:ext cx="2286000" cy="762000"/>
          </a:xfrm>
          <a:prstGeom prst="rect">
            <a:avLst/>
          </a:prstGeom>
        </p:spPr>
      </p:pic>
      <p:pic>
        <p:nvPicPr>
          <p:cNvPr id="50178" name="Picture 2"/>
          <p:cNvPicPr>
            <a:picLocks noGrp="1" noChangeAspect="1" noChangeArrowheads="1"/>
          </p:cNvPicPr>
          <p:nvPr>
            <p:ph idx="1"/>
          </p:nvPr>
        </p:nvPicPr>
        <p:blipFill>
          <a:blip r:embed="rId4" cstate="print"/>
          <a:srcRect/>
          <a:stretch>
            <a:fillRect/>
          </a:stretch>
        </p:blipFill>
        <p:spPr bwMode="auto">
          <a:xfrm>
            <a:off x="2895600" y="2209800"/>
            <a:ext cx="3810000" cy="1666875"/>
          </a:xfrm>
          <a:prstGeom prst="rect">
            <a:avLst/>
          </a:prstGeom>
          <a:noFill/>
          <a:ln w="9525">
            <a:noFill/>
            <a:miter lim="800000"/>
            <a:headEnd/>
            <a:tailEnd/>
          </a:ln>
        </p:spPr>
      </p:pic>
      <p:sp>
        <p:nvSpPr>
          <p:cNvPr id="6" name="TextBox 5"/>
          <p:cNvSpPr txBox="1"/>
          <p:nvPr/>
        </p:nvSpPr>
        <p:spPr>
          <a:xfrm>
            <a:off x="1600200" y="914400"/>
            <a:ext cx="1143000" cy="830997"/>
          </a:xfrm>
          <a:prstGeom prst="rect">
            <a:avLst/>
          </a:prstGeom>
          <a:noFill/>
        </p:spPr>
        <p:txBody>
          <a:bodyPr wrap="square" rtlCol="0">
            <a:spAutoFit/>
          </a:bodyPr>
          <a:lstStyle/>
          <a:p>
            <a:r>
              <a:rPr lang="en-US" sz="2400" dirty="0" smtClean="0">
                <a:solidFill>
                  <a:schemeClr val="bg2"/>
                </a:solidFill>
                <a:latin typeface="Arial Rounded MT Bold" pitchFamily="34" charset="0"/>
              </a:rPr>
              <a:t>Page Views</a:t>
            </a:r>
            <a:endParaRPr lang="en-US" sz="2400" dirty="0">
              <a:solidFill>
                <a:schemeClr val="bg2"/>
              </a:solidFill>
              <a:latin typeface="Arial Rounded MT Bold" pitchFamily="34" charset="0"/>
            </a:endParaRPr>
          </a:p>
        </p:txBody>
      </p:sp>
      <p:sp>
        <p:nvSpPr>
          <p:cNvPr id="7" name="TextBox 6"/>
          <p:cNvSpPr txBox="1"/>
          <p:nvPr/>
        </p:nvSpPr>
        <p:spPr>
          <a:xfrm>
            <a:off x="3886200" y="914400"/>
            <a:ext cx="1600200" cy="830997"/>
          </a:xfrm>
          <a:prstGeom prst="rect">
            <a:avLst/>
          </a:prstGeom>
          <a:noFill/>
        </p:spPr>
        <p:txBody>
          <a:bodyPr wrap="square" rtlCol="0">
            <a:spAutoFit/>
          </a:bodyPr>
          <a:lstStyle/>
          <a:p>
            <a:r>
              <a:rPr lang="en-US" sz="2400" dirty="0" smtClean="0">
                <a:solidFill>
                  <a:schemeClr val="bg2"/>
                </a:solidFill>
                <a:latin typeface="Arial Rounded MT Bold" pitchFamily="34" charset="0"/>
              </a:rPr>
              <a:t>Popular pages</a:t>
            </a:r>
            <a:endParaRPr lang="en-US" sz="2400" dirty="0">
              <a:solidFill>
                <a:schemeClr val="bg2"/>
              </a:solidFill>
              <a:latin typeface="Arial Rounded MT Bold" pitchFamily="34" charset="0"/>
            </a:endParaRPr>
          </a:p>
        </p:txBody>
      </p:sp>
      <p:sp>
        <p:nvSpPr>
          <p:cNvPr id="8" name="TextBox 7"/>
          <p:cNvSpPr txBox="1"/>
          <p:nvPr/>
        </p:nvSpPr>
        <p:spPr>
          <a:xfrm>
            <a:off x="6324600" y="914400"/>
            <a:ext cx="1600200" cy="830997"/>
          </a:xfrm>
          <a:prstGeom prst="rect">
            <a:avLst/>
          </a:prstGeom>
          <a:noFill/>
        </p:spPr>
        <p:txBody>
          <a:bodyPr wrap="square" rtlCol="0">
            <a:spAutoFit/>
          </a:bodyPr>
          <a:lstStyle/>
          <a:p>
            <a:r>
              <a:rPr lang="en-US" sz="2400" dirty="0" smtClean="0">
                <a:solidFill>
                  <a:schemeClr val="bg2"/>
                </a:solidFill>
                <a:latin typeface="Arial Rounded MT Bold" pitchFamily="34" charset="0"/>
              </a:rPr>
              <a:t>Time on page</a:t>
            </a:r>
            <a:endParaRPr lang="en-US" sz="2400" dirty="0">
              <a:solidFill>
                <a:schemeClr val="bg2"/>
              </a:solidFill>
              <a:latin typeface="Arial Rounded MT Bold" pitchFamily="34" charset="0"/>
            </a:endParaRPr>
          </a:p>
        </p:txBody>
      </p:sp>
      <p:sp>
        <p:nvSpPr>
          <p:cNvPr id="9" name="TextBox 8"/>
          <p:cNvSpPr txBox="1"/>
          <p:nvPr/>
        </p:nvSpPr>
        <p:spPr>
          <a:xfrm>
            <a:off x="1371600" y="4495800"/>
            <a:ext cx="1981200" cy="830997"/>
          </a:xfrm>
          <a:prstGeom prst="rect">
            <a:avLst/>
          </a:prstGeom>
          <a:noFill/>
        </p:spPr>
        <p:txBody>
          <a:bodyPr wrap="square" rtlCol="0">
            <a:spAutoFit/>
          </a:bodyPr>
          <a:lstStyle/>
          <a:p>
            <a:pPr algn="ctr"/>
            <a:r>
              <a:rPr lang="en-US" sz="2400" dirty="0" smtClean="0">
                <a:solidFill>
                  <a:schemeClr val="bg2"/>
                </a:solidFill>
                <a:latin typeface="Arial Rounded MT Bold" pitchFamily="34" charset="0"/>
              </a:rPr>
              <a:t>Visitor information</a:t>
            </a:r>
            <a:endParaRPr lang="en-US" sz="2400" dirty="0">
              <a:solidFill>
                <a:schemeClr val="bg2"/>
              </a:solidFill>
              <a:latin typeface="Arial Rounded MT Bold" pitchFamily="34" charset="0"/>
            </a:endParaRPr>
          </a:p>
        </p:txBody>
      </p:sp>
      <p:sp>
        <p:nvSpPr>
          <p:cNvPr id="10" name="TextBox 9"/>
          <p:cNvSpPr txBox="1"/>
          <p:nvPr/>
        </p:nvSpPr>
        <p:spPr>
          <a:xfrm>
            <a:off x="3962400" y="4495800"/>
            <a:ext cx="1600200" cy="1200329"/>
          </a:xfrm>
          <a:prstGeom prst="rect">
            <a:avLst/>
          </a:prstGeom>
          <a:noFill/>
        </p:spPr>
        <p:txBody>
          <a:bodyPr wrap="square" rtlCol="0">
            <a:spAutoFit/>
          </a:bodyPr>
          <a:lstStyle/>
          <a:p>
            <a:r>
              <a:rPr lang="en-US" sz="2400" dirty="0" smtClean="0">
                <a:solidFill>
                  <a:schemeClr val="bg2"/>
                </a:solidFill>
                <a:latin typeface="Arial Rounded MT Bold" pitchFamily="34" charset="0"/>
              </a:rPr>
              <a:t>Unique &amp; returning visits</a:t>
            </a:r>
            <a:endParaRPr lang="en-US" sz="2400" dirty="0">
              <a:solidFill>
                <a:schemeClr val="bg2"/>
              </a:solidFill>
              <a:latin typeface="Arial Rounded MT Bold" pitchFamily="34" charset="0"/>
            </a:endParaRPr>
          </a:p>
        </p:txBody>
      </p:sp>
      <p:sp>
        <p:nvSpPr>
          <p:cNvPr id="11" name="TextBox 10"/>
          <p:cNvSpPr txBox="1"/>
          <p:nvPr/>
        </p:nvSpPr>
        <p:spPr>
          <a:xfrm>
            <a:off x="6400800" y="4343400"/>
            <a:ext cx="1600200" cy="830997"/>
          </a:xfrm>
          <a:prstGeom prst="rect">
            <a:avLst/>
          </a:prstGeom>
          <a:noFill/>
        </p:spPr>
        <p:txBody>
          <a:bodyPr wrap="square" rtlCol="0">
            <a:spAutoFit/>
          </a:bodyPr>
          <a:lstStyle/>
          <a:p>
            <a:r>
              <a:rPr lang="en-US" sz="2400" dirty="0" smtClean="0">
                <a:solidFill>
                  <a:schemeClr val="bg2"/>
                </a:solidFill>
                <a:latin typeface="Arial Rounded MT Bold" pitchFamily="34" charset="0"/>
              </a:rPr>
              <a:t>Bounce rates</a:t>
            </a:r>
            <a:endParaRPr lang="en-US" sz="2400" dirty="0">
              <a:solidFill>
                <a:schemeClr val="bg2"/>
              </a:solidFill>
              <a:latin typeface="Arial Rounded MT Bold" pitchFamily="34" charset="0"/>
            </a:endParaRPr>
          </a:p>
        </p:txBody>
      </p:sp>
      <p:sp>
        <p:nvSpPr>
          <p:cNvPr id="14" name="Down Arrow 13"/>
          <p:cNvSpPr/>
          <p:nvPr/>
        </p:nvSpPr>
        <p:spPr>
          <a:xfrm flipH="1">
            <a:off x="2057399" y="1752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4343400" y="1752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flipH="1">
            <a:off x="6705600" y="1828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2133600" y="3657600"/>
            <a:ext cx="228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4343400" y="3733800"/>
            <a:ext cx="228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6858000" y="3733800"/>
            <a:ext cx="228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linds(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linds(horizontal)">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Library-Logo.jpg"/>
          <p:cNvPicPr>
            <a:picLocks noChangeAspect="1"/>
          </p:cNvPicPr>
          <p:nvPr/>
        </p:nvPicPr>
        <p:blipFill>
          <a:blip r:embed="rId3" cstate="print"/>
          <a:stretch>
            <a:fillRect/>
          </a:stretch>
        </p:blipFill>
        <p:spPr>
          <a:xfrm>
            <a:off x="6629400" y="5715000"/>
            <a:ext cx="2286000" cy="762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9">
      <a:dk1>
        <a:sysClr val="windowText" lastClr="000000"/>
      </a:dk1>
      <a:lt1>
        <a:sysClr val="window" lastClr="FFFFFF"/>
      </a:lt1>
      <a:dk2>
        <a:srgbClr val="4E5B6F"/>
      </a:dk2>
      <a:lt2>
        <a:srgbClr val="0033CC"/>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2123</TotalTime>
  <Words>3163</Words>
  <Application>Microsoft Office PowerPoint</Application>
  <PresentationFormat>On-screen Show (4:3)</PresentationFormat>
  <Paragraphs>497</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Solstice</vt:lpstr>
      <vt:lpstr>Free (or Cheap) Tools You Can Use to Improve Your Library Website</vt:lpstr>
      <vt:lpstr>PowerPoint Presentation</vt:lpstr>
      <vt:lpstr>Overview</vt:lpstr>
      <vt:lpstr>find out how your website is BEING used</vt:lpstr>
      <vt:lpstr>Find Out How Your Website is Used </vt:lpstr>
      <vt:lpstr>Popular Free Web Analytics Tools</vt:lpstr>
      <vt:lpstr>Getting Started with Google Analytics</vt:lpstr>
      <vt:lpstr>PowerPoint Presentation</vt:lpstr>
      <vt:lpstr>PowerPoint Presentation</vt:lpstr>
      <vt:lpstr> How Do We Use It? </vt:lpstr>
      <vt:lpstr>Find Out How Your Website is Used </vt:lpstr>
      <vt:lpstr>Free Click Analytics Tools</vt:lpstr>
      <vt:lpstr>Commercial Click Analytics Tools</vt:lpstr>
      <vt:lpstr>Crazy Egg View - Heatmap</vt:lpstr>
      <vt:lpstr>Crazy Egg View – Confetti </vt:lpstr>
      <vt:lpstr>Crazy Egg View – Site Overlay</vt:lpstr>
      <vt:lpstr>Changes Made Based on Crazy Egg Data</vt:lpstr>
      <vt:lpstr>Find Out How Your Website is Used </vt:lpstr>
      <vt:lpstr>How it Works</vt:lpstr>
      <vt:lpstr>Identify Content That…</vt:lpstr>
      <vt:lpstr>Confusion over  “Search Library Website”</vt:lpstr>
      <vt:lpstr>Tools to Add Interactivity</vt:lpstr>
      <vt:lpstr>Add Interactivity to Your Website  </vt:lpstr>
      <vt:lpstr>PowerPoint Presentation</vt:lpstr>
      <vt:lpstr>PowerPoint Presentation</vt:lpstr>
      <vt:lpstr>How Do We Use Our Blog?</vt:lpstr>
      <vt:lpstr>Management</vt:lpstr>
      <vt:lpstr>Widgets Galore!  </vt:lpstr>
      <vt:lpstr>Types of Widgets</vt:lpstr>
      <vt:lpstr>Widget Sharing</vt:lpstr>
      <vt:lpstr>Collaboration &amp; Feedback </vt:lpstr>
      <vt:lpstr>PowerPoint Presentation</vt:lpstr>
      <vt:lpstr>Unique Features</vt:lpstr>
      <vt:lpstr>Google Docs in Action</vt:lpstr>
      <vt:lpstr> </vt:lpstr>
      <vt:lpstr>How it Works</vt:lpstr>
      <vt:lpstr>Dapper Examples (Dapper RSS feeds in Widgetbox Widgets)</vt:lpstr>
      <vt:lpstr>Combining Tools</vt:lpstr>
      <vt:lpstr>Lessons Learned</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LCC</dc:creator>
  <cp:lastModifiedBy>Suzy</cp:lastModifiedBy>
  <cp:revision>184</cp:revision>
  <dcterms:created xsi:type="dcterms:W3CDTF">2011-09-27T18:08:33Z</dcterms:created>
  <dcterms:modified xsi:type="dcterms:W3CDTF">2011-12-18T03:01:53Z</dcterms:modified>
</cp:coreProperties>
</file>