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77" r:id="rId7"/>
    <p:sldId id="288" r:id="rId8"/>
    <p:sldId id="285" r:id="rId9"/>
    <p:sldId id="262" r:id="rId10"/>
    <p:sldId id="282" r:id="rId11"/>
    <p:sldId id="281" r:id="rId12"/>
    <p:sldId id="287" r:id="rId13"/>
    <p:sldId id="289" r:id="rId14"/>
    <p:sldId id="268" r:id="rId15"/>
    <p:sldId id="283" r:id="rId16"/>
    <p:sldId id="273" r:id="rId17"/>
    <p:sldId id="272" r:id="rId18"/>
    <p:sldId id="293" r:id="rId19"/>
    <p:sldId id="270" r:id="rId20"/>
    <p:sldId id="269" r:id="rId21"/>
    <p:sldId id="291" r:id="rId22"/>
    <p:sldId id="292" r:id="rId23"/>
    <p:sldId id="263" r:id="rId24"/>
    <p:sldId id="267" r:id="rId25"/>
    <p:sldId id="294" r:id="rId26"/>
    <p:sldId id="28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D2120FC-B832-4567-B1D1-CBB7D28D9716}">
          <p14:sldIdLst>
            <p14:sldId id="256"/>
            <p14:sldId id="257"/>
          </p14:sldIdLst>
        </p14:section>
        <p14:section name="Methods" id="{1E50DD23-91BE-4463-A917-FEF79CF2B55B}">
          <p14:sldIdLst>
            <p14:sldId id="258"/>
            <p14:sldId id="259"/>
            <p14:sldId id="260"/>
            <p14:sldId id="277"/>
          </p14:sldIdLst>
        </p14:section>
        <p14:section name="Assignments" id="{3E78D9D0-E5A8-4A9E-95F7-DE7EC9DFB3E5}">
          <p14:sldIdLst>
            <p14:sldId id="288"/>
            <p14:sldId id="285"/>
            <p14:sldId id="262"/>
          </p14:sldIdLst>
        </p14:section>
        <p14:section name="Handouts" id="{80168E6C-A218-4BF4-910E-8FB5C110DB4D}">
          <p14:sldIdLst>
            <p14:sldId id="282"/>
            <p14:sldId id="281"/>
            <p14:sldId id="287"/>
            <p14:sldId id="289"/>
            <p14:sldId id="268"/>
          </p14:sldIdLst>
        </p14:section>
        <p14:section name="Support" id="{24CE779C-555B-4422-8596-18D3622FE081}">
          <p14:sldIdLst>
            <p14:sldId id="283"/>
            <p14:sldId id="273"/>
            <p14:sldId id="272"/>
            <p14:sldId id="293"/>
            <p14:sldId id="270"/>
            <p14:sldId id="269"/>
            <p14:sldId id="291"/>
            <p14:sldId id="292"/>
          </p14:sldIdLst>
        </p14:section>
        <p14:section name="Discussion" id="{073BB416-307D-4654-BC93-4F5F5D3B2508}">
          <p14:sldIdLst>
            <p14:sldId id="263"/>
            <p14:sldId id="267"/>
            <p14:sldId id="294"/>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69006" autoAdjust="0"/>
  </p:normalViewPr>
  <p:slideViewPr>
    <p:cSldViewPr snapToGrid="0">
      <p:cViewPr varScale="1">
        <p:scale>
          <a:sx n="77" d="100"/>
          <a:sy n="77" d="100"/>
        </p:scale>
        <p:origin x="1314" y="96"/>
      </p:cViewPr>
      <p:guideLst/>
    </p:cSldViewPr>
  </p:slideViewPr>
  <p:notesTextViewPr>
    <p:cViewPr>
      <p:scale>
        <a:sx n="1" d="1"/>
        <a:sy n="1" d="1"/>
      </p:scale>
      <p:origin x="0" y="0"/>
    </p:cViewPr>
  </p:notesTextViewPr>
  <p:sorterViewPr>
    <p:cViewPr>
      <p:scale>
        <a:sx n="100" d="100"/>
        <a:sy n="100" d="100"/>
      </p:scale>
      <p:origin x="0" y="-16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6E3BAD-EE6D-48ED-9411-B318C74218DB}" type="datetimeFigureOut">
              <a:rPr lang="en-US" smtClean="0"/>
              <a:t>9/16/2016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DAE76B-69E0-481F-ACF0-507B3D230BFA}" type="slidenum">
              <a:rPr lang="en-US" smtClean="0"/>
              <a:t>‹#›</a:t>
            </a:fld>
            <a:endParaRPr lang="en-US"/>
          </a:p>
        </p:txBody>
      </p:sp>
    </p:spTree>
    <p:extLst>
      <p:ext uri="{BB962C8B-B14F-4D97-AF65-F5344CB8AC3E}">
        <p14:creationId xmlns:p14="http://schemas.microsoft.com/office/powerpoint/2010/main" val="130218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1</a:t>
            </a:fld>
            <a:endParaRPr lang="en-US"/>
          </a:p>
        </p:txBody>
      </p:sp>
    </p:spTree>
    <p:extLst>
      <p:ext uri="{BB962C8B-B14F-4D97-AF65-F5344CB8AC3E}">
        <p14:creationId xmlns:p14="http://schemas.microsoft.com/office/powerpoint/2010/main" val="2228045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10</a:t>
            </a:fld>
            <a:endParaRPr lang="en-US"/>
          </a:p>
        </p:txBody>
      </p:sp>
    </p:spTree>
    <p:extLst>
      <p:ext uri="{BB962C8B-B14F-4D97-AF65-F5344CB8AC3E}">
        <p14:creationId xmlns:p14="http://schemas.microsoft.com/office/powerpoint/2010/main" val="343320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a:t>
            </a:r>
            <a:r>
              <a:rPr lang="en-US" baseline="0" dirty="0" smtClean="0"/>
              <a:t> of Handouts</a:t>
            </a:r>
          </a:p>
          <a:p>
            <a:pPr marL="174708" indent="-174708">
              <a:buFont typeface="Arial" panose="020B0604020202020204" pitchFamily="34" charset="0"/>
              <a:buChar char="•"/>
            </a:pPr>
            <a:r>
              <a:rPr lang="en-US" baseline="0" dirty="0" smtClean="0"/>
              <a:t>Nice job of providing a context to explain where the assignments fits in the class and learning outcomes.</a:t>
            </a:r>
          </a:p>
          <a:p>
            <a:pPr marL="174708" indent="-174708">
              <a:buFont typeface="Arial" panose="020B0604020202020204" pitchFamily="34" charset="0"/>
              <a:buChar char="•"/>
            </a:pPr>
            <a:r>
              <a:rPr lang="en-US" baseline="0" dirty="0" smtClean="0"/>
              <a:t>Mostly – students can choose a topic and individual assignments.</a:t>
            </a:r>
          </a:p>
          <a:p>
            <a:pPr marL="174708" indent="-174708">
              <a:buFont typeface="Arial" panose="020B0604020202020204" pitchFamily="34" charset="0"/>
              <a:buChar char="•"/>
            </a:pPr>
            <a:r>
              <a:rPr lang="en-US" baseline="0" dirty="0" smtClean="0"/>
              <a:t>Only 50% specified a citation style – students in library often confused about this.</a:t>
            </a:r>
            <a:endParaRPr lang="en-US" dirty="0" smtClean="0"/>
          </a:p>
          <a:p>
            <a:endParaRPr lang="en-US" dirty="0" smtClean="0"/>
          </a:p>
          <a:p>
            <a:r>
              <a:rPr lang="en-US" dirty="0" smtClean="0"/>
              <a:t>Interviews</a:t>
            </a:r>
          </a:p>
          <a:p>
            <a:endParaRPr lang="en-US" dirty="0" smtClean="0"/>
          </a:p>
          <a:p>
            <a:r>
              <a:rPr lang="en-US" dirty="0" smtClean="0"/>
              <a:t>Students</a:t>
            </a:r>
          </a:p>
          <a:p>
            <a:pPr marL="174708" indent="-174708">
              <a:buFont typeface="Arial" panose="020B0604020202020204" pitchFamily="34" charset="0"/>
              <a:buChar char="•"/>
            </a:pPr>
            <a:r>
              <a:rPr lang="en-US" dirty="0" smtClean="0"/>
              <a:t>Like handout</a:t>
            </a:r>
            <a:r>
              <a:rPr lang="en-US" baseline="0" dirty="0" smtClean="0"/>
              <a:t> to be as specific as possible. Some instructors gave only verbal instructions with no handout.</a:t>
            </a:r>
            <a:endParaRPr lang="en-US" dirty="0" smtClean="0"/>
          </a:p>
          <a:p>
            <a:endParaRPr lang="en-US" dirty="0" smtClean="0"/>
          </a:p>
          <a:p>
            <a:r>
              <a:rPr lang="en-US" dirty="0" smtClean="0"/>
              <a:t>Tutors</a:t>
            </a:r>
          </a:p>
          <a:p>
            <a:pPr marL="174708" indent="-174708">
              <a:buFont typeface="Arial" panose="020B0604020202020204" pitchFamily="34" charset="0"/>
              <a:buChar char="•"/>
            </a:pPr>
            <a:r>
              <a:rPr lang="en-US" dirty="0" smtClean="0"/>
              <a:t>Handout</a:t>
            </a:r>
            <a:r>
              <a:rPr lang="en-US" baseline="0" dirty="0" smtClean="0"/>
              <a:t> is a starting point for conversation and makes tutoring session much easier. Librarians would agree with this.</a:t>
            </a:r>
            <a:endParaRPr lang="en-US" dirty="0"/>
          </a:p>
        </p:txBody>
      </p:sp>
      <p:sp>
        <p:nvSpPr>
          <p:cNvPr id="4" name="Slide Number Placeholder 3"/>
          <p:cNvSpPr>
            <a:spLocks noGrp="1"/>
          </p:cNvSpPr>
          <p:nvPr>
            <p:ph type="sldNum" sz="quarter" idx="10"/>
          </p:nvPr>
        </p:nvSpPr>
        <p:spPr/>
        <p:txBody>
          <a:bodyPr/>
          <a:lstStyle/>
          <a:p>
            <a:fld id="{F0DAE76B-69E0-481F-ACF0-507B3D230BFA}" type="slidenum">
              <a:rPr lang="en-US" smtClean="0"/>
              <a:t>11</a:t>
            </a:fld>
            <a:endParaRPr lang="en-US"/>
          </a:p>
        </p:txBody>
      </p:sp>
    </p:spTree>
    <p:extLst>
      <p:ext uri="{BB962C8B-B14F-4D97-AF65-F5344CB8AC3E}">
        <p14:creationId xmlns:p14="http://schemas.microsoft.com/office/powerpoint/2010/main" val="119746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guidance</a:t>
            </a:r>
            <a:r>
              <a:rPr lang="en-US" baseline="0" dirty="0" smtClean="0"/>
              <a:t> about the use of sources</a:t>
            </a:r>
          </a:p>
          <a:p>
            <a:pPr marL="174708" indent="-174708">
              <a:buFont typeface="Arial" panose="020B0604020202020204" pitchFamily="34" charset="0"/>
              <a:buChar char="•"/>
            </a:pPr>
            <a:r>
              <a:rPr lang="en-US" baseline="0" dirty="0" smtClean="0"/>
              <a:t>Most common – recommend library online sources, but no specifics, such as specific databases or journals</a:t>
            </a:r>
          </a:p>
          <a:p>
            <a:pPr marL="174708" indent="-174708">
              <a:buFont typeface="Arial" panose="020B0604020202020204" pitchFamily="34" charset="0"/>
              <a:buChar char="•"/>
            </a:pPr>
            <a:r>
              <a:rPr lang="en-US" baseline="0" dirty="0" smtClean="0"/>
              <a:t>Students said that they sometimes feel overwhelmed when the come to the library website and have over 100 databases to chose from, they would like some suggestions about where to start.</a:t>
            </a:r>
          </a:p>
          <a:p>
            <a:pPr marL="174708" indent="-174708">
              <a:buFont typeface="Arial" panose="020B0604020202020204" pitchFamily="34" charset="0"/>
              <a:buChar char="•"/>
            </a:pPr>
            <a:r>
              <a:rPr lang="en-US" baseline="0" dirty="0" smtClean="0"/>
              <a:t>None of the handouts mentioned the library research guides even though there were guides for the class.</a:t>
            </a:r>
          </a:p>
          <a:p>
            <a:pPr marL="174708" indent="-174708">
              <a:buFont typeface="Arial" panose="020B0604020202020204" pitchFamily="34" charset="0"/>
              <a:buChar char="•"/>
            </a:pPr>
            <a:endParaRPr lang="en-US" baseline="0" dirty="0"/>
          </a:p>
          <a:p>
            <a:r>
              <a:rPr lang="en-US" baseline="0" dirty="0" smtClean="0"/>
              <a:t>Faculty interviews</a:t>
            </a:r>
          </a:p>
          <a:p>
            <a:pPr marL="174708" indent="-174708">
              <a:buFont typeface="Arial" panose="020B0604020202020204" pitchFamily="34" charset="0"/>
              <a:buChar char="•"/>
            </a:pPr>
            <a:r>
              <a:rPr lang="en-US" baseline="0" dirty="0" smtClean="0"/>
              <a:t>Sometimes discuss use of sources in class. Others when asked this question mentioned, oh this would be a good idea.</a:t>
            </a:r>
            <a:endParaRPr lang="en-US" baseline="0" dirty="0"/>
          </a:p>
        </p:txBody>
      </p:sp>
      <p:sp>
        <p:nvSpPr>
          <p:cNvPr id="4" name="Slide Number Placeholder 3"/>
          <p:cNvSpPr>
            <a:spLocks noGrp="1"/>
          </p:cNvSpPr>
          <p:nvPr>
            <p:ph type="sldNum" sz="quarter" idx="10"/>
          </p:nvPr>
        </p:nvSpPr>
        <p:spPr/>
        <p:txBody>
          <a:bodyPr/>
          <a:lstStyle/>
          <a:p>
            <a:fld id="{F0DAE76B-69E0-481F-ACF0-507B3D230BFA}" type="slidenum">
              <a:rPr lang="en-US" smtClean="0"/>
              <a:t>12</a:t>
            </a:fld>
            <a:endParaRPr lang="en-US"/>
          </a:p>
        </p:txBody>
      </p:sp>
    </p:spTree>
    <p:extLst>
      <p:ext uri="{BB962C8B-B14F-4D97-AF65-F5344CB8AC3E}">
        <p14:creationId xmlns:p14="http://schemas.microsoft.com/office/powerpoint/2010/main" val="3771206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student interviews:</a:t>
            </a:r>
          </a:p>
          <a:p>
            <a:pPr marL="174708" indent="-174708">
              <a:buFont typeface="Arial" panose="020B0604020202020204" pitchFamily="34" charset="0"/>
              <a:buChar char="•"/>
            </a:pPr>
            <a:r>
              <a:rPr lang="en-US" dirty="0" smtClean="0"/>
              <a:t>No guidance</a:t>
            </a:r>
            <a:r>
              <a:rPr lang="en-US" baseline="0" dirty="0" smtClean="0"/>
              <a:t> on searching and little help with getting started on a project.</a:t>
            </a:r>
            <a:endParaRPr lang="en-US" dirty="0"/>
          </a:p>
        </p:txBody>
      </p:sp>
      <p:sp>
        <p:nvSpPr>
          <p:cNvPr id="4" name="Slide Number Placeholder 3"/>
          <p:cNvSpPr>
            <a:spLocks noGrp="1"/>
          </p:cNvSpPr>
          <p:nvPr>
            <p:ph type="sldNum" sz="quarter" idx="10"/>
          </p:nvPr>
        </p:nvSpPr>
        <p:spPr/>
        <p:txBody>
          <a:bodyPr/>
          <a:lstStyle/>
          <a:p>
            <a:fld id="{F0DAE76B-69E0-481F-ACF0-507B3D230BFA}" type="slidenum">
              <a:rPr lang="en-US" smtClean="0"/>
              <a:t>13</a:t>
            </a:fld>
            <a:endParaRPr lang="en-US"/>
          </a:p>
        </p:txBody>
      </p:sp>
    </p:spTree>
    <p:extLst>
      <p:ext uri="{BB962C8B-B14F-4D97-AF65-F5344CB8AC3E}">
        <p14:creationId xmlns:p14="http://schemas.microsoft.com/office/powerpoint/2010/main" val="47251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Interviews</a:t>
            </a:r>
            <a:r>
              <a:rPr lang="en-US" baseline="0" dirty="0" smtClean="0"/>
              <a:t> with students:</a:t>
            </a:r>
          </a:p>
          <a:p>
            <a:pPr marL="174708" indent="-174708">
              <a:buFont typeface="Arial" panose="020B0604020202020204" pitchFamily="34" charset="0"/>
              <a:buChar char="•"/>
            </a:pPr>
            <a:r>
              <a:rPr lang="en-US" dirty="0" smtClean="0"/>
              <a:t>Sometimes only verbal instructions for assignments.</a:t>
            </a:r>
          </a:p>
          <a:p>
            <a:pPr marL="174708" indent="-174708">
              <a:buFont typeface="Arial" panose="020B0604020202020204" pitchFamily="34" charset="0"/>
              <a:buChar char="•"/>
            </a:pPr>
            <a:endParaRPr lang="en-US" dirty="0" smtClean="0"/>
          </a:p>
          <a:p>
            <a:r>
              <a:rPr lang="en-US" dirty="0" smtClean="0"/>
              <a:t>My Handout</a:t>
            </a:r>
          </a:p>
          <a:p>
            <a:pPr marL="174708" indent="-174708">
              <a:buFont typeface="Arial" panose="020B0604020202020204" pitchFamily="34" charset="0"/>
              <a:buChar char="•"/>
            </a:pPr>
            <a:r>
              <a:rPr lang="en-US" dirty="0" smtClean="0"/>
              <a:t>Add Library blurb</a:t>
            </a:r>
            <a:r>
              <a:rPr lang="en-US" baseline="0" dirty="0" smtClean="0"/>
              <a:t> to your syllabus or assignment handouts.</a:t>
            </a:r>
            <a:endParaRPr lang="en-US" dirty="0"/>
          </a:p>
        </p:txBody>
      </p:sp>
      <p:sp>
        <p:nvSpPr>
          <p:cNvPr id="4" name="Slide Number Placeholder 3"/>
          <p:cNvSpPr>
            <a:spLocks noGrp="1"/>
          </p:cNvSpPr>
          <p:nvPr>
            <p:ph type="sldNum" sz="quarter" idx="10"/>
          </p:nvPr>
        </p:nvSpPr>
        <p:spPr/>
        <p:txBody>
          <a:bodyPr/>
          <a:lstStyle/>
          <a:p>
            <a:fld id="{F0DAE76B-69E0-481F-ACF0-507B3D230BFA}" type="slidenum">
              <a:rPr lang="en-US" smtClean="0"/>
              <a:t>14</a:t>
            </a:fld>
            <a:endParaRPr lang="en-US"/>
          </a:p>
        </p:txBody>
      </p:sp>
    </p:spTree>
    <p:extLst>
      <p:ext uri="{BB962C8B-B14F-4D97-AF65-F5344CB8AC3E}">
        <p14:creationId xmlns:p14="http://schemas.microsoft.com/office/powerpoint/2010/main" val="211078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15</a:t>
            </a:fld>
            <a:endParaRPr lang="en-US"/>
          </a:p>
        </p:txBody>
      </p:sp>
    </p:spTree>
    <p:extLst>
      <p:ext uri="{BB962C8B-B14F-4D97-AF65-F5344CB8AC3E}">
        <p14:creationId xmlns:p14="http://schemas.microsoft.com/office/powerpoint/2010/main" val="345945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Websites</a:t>
            </a:r>
            <a:r>
              <a:rPr lang="en-US" baseline="0" dirty="0" smtClean="0"/>
              <a:t> – most frequently required type of source, little guidance on assignment handouts to help with evaluation of web sources.</a:t>
            </a:r>
          </a:p>
          <a:p>
            <a:r>
              <a:rPr lang="en-US" baseline="0" dirty="0" smtClean="0"/>
              <a:t>Library instruction, often focus on articles from databases, need to talk about evaluating ALL types of sources.</a:t>
            </a:r>
            <a:endParaRPr lang="en-US" dirty="0"/>
          </a:p>
        </p:txBody>
      </p:sp>
      <p:sp>
        <p:nvSpPr>
          <p:cNvPr id="4" name="Slide Number Placeholder 3"/>
          <p:cNvSpPr>
            <a:spLocks noGrp="1"/>
          </p:cNvSpPr>
          <p:nvPr>
            <p:ph type="sldNum" sz="quarter" idx="10"/>
          </p:nvPr>
        </p:nvSpPr>
        <p:spPr/>
        <p:txBody>
          <a:bodyPr/>
          <a:lstStyle/>
          <a:p>
            <a:fld id="{F0DAE76B-69E0-481F-ACF0-507B3D230BFA}" type="slidenum">
              <a:rPr lang="en-US" smtClean="0"/>
              <a:t>16</a:t>
            </a:fld>
            <a:endParaRPr lang="en-US"/>
          </a:p>
        </p:txBody>
      </p:sp>
    </p:spTree>
    <p:extLst>
      <p:ext uri="{BB962C8B-B14F-4D97-AF65-F5344CB8AC3E}">
        <p14:creationId xmlns:p14="http://schemas.microsoft.com/office/powerpoint/2010/main" val="2128604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Choosing a topic and citing sources</a:t>
            </a:r>
          </a:p>
          <a:p>
            <a:pPr marL="291179" indent="-291179">
              <a:buFont typeface="Arial" panose="020B0604020202020204" pitchFamily="34" charset="0"/>
              <a:buChar char="•"/>
            </a:pPr>
            <a:r>
              <a:rPr lang="en-US" sz="1400" dirty="0"/>
              <a:t>Many assignment handouts don’t even specific which citation style, let alone give guidance with citation</a:t>
            </a:r>
          </a:p>
        </p:txBody>
      </p:sp>
      <p:sp>
        <p:nvSpPr>
          <p:cNvPr id="4" name="Slide Number Placeholder 3"/>
          <p:cNvSpPr>
            <a:spLocks noGrp="1"/>
          </p:cNvSpPr>
          <p:nvPr>
            <p:ph type="sldNum" sz="quarter" idx="10"/>
          </p:nvPr>
        </p:nvSpPr>
        <p:spPr/>
        <p:txBody>
          <a:bodyPr/>
          <a:lstStyle/>
          <a:p>
            <a:fld id="{F0DAE76B-69E0-481F-ACF0-507B3D230BFA}" type="slidenum">
              <a:rPr lang="en-US" smtClean="0"/>
              <a:t>17</a:t>
            </a:fld>
            <a:endParaRPr lang="en-US"/>
          </a:p>
        </p:txBody>
      </p:sp>
    </p:spTree>
    <p:extLst>
      <p:ext uri="{BB962C8B-B14F-4D97-AF65-F5344CB8AC3E}">
        <p14:creationId xmlns:p14="http://schemas.microsoft.com/office/powerpoint/2010/main" val="206783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18</a:t>
            </a:fld>
            <a:endParaRPr lang="en-US"/>
          </a:p>
        </p:txBody>
      </p:sp>
    </p:spTree>
    <p:extLst>
      <p:ext uri="{BB962C8B-B14F-4D97-AF65-F5344CB8AC3E}">
        <p14:creationId xmlns:p14="http://schemas.microsoft.com/office/powerpoint/2010/main" val="116604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interview</a:t>
            </a:r>
          </a:p>
          <a:p>
            <a:pPr marL="174708" indent="-174708">
              <a:buFont typeface="Arial" panose="020B0604020202020204" pitchFamily="34" charset="0"/>
              <a:buChar char="•"/>
            </a:pPr>
            <a:r>
              <a:rPr lang="en-US" dirty="0" smtClean="0"/>
              <a:t>He explains that research skills are transferable and will serve them in jobs in the future, being able to come up with a question and find out about something they do</a:t>
            </a:r>
            <a:r>
              <a:rPr lang="en-US" baseline="0" dirty="0" smtClean="0"/>
              <a:t> not already know is an important life skill.</a:t>
            </a:r>
            <a:endParaRPr lang="en-US" dirty="0" smtClean="0"/>
          </a:p>
        </p:txBody>
      </p:sp>
      <p:sp>
        <p:nvSpPr>
          <p:cNvPr id="4" name="Slide Number Placeholder 3"/>
          <p:cNvSpPr>
            <a:spLocks noGrp="1"/>
          </p:cNvSpPr>
          <p:nvPr>
            <p:ph type="sldNum" sz="quarter" idx="10"/>
          </p:nvPr>
        </p:nvSpPr>
        <p:spPr/>
        <p:txBody>
          <a:bodyPr/>
          <a:lstStyle/>
          <a:p>
            <a:fld id="{F0DAE76B-69E0-481F-ACF0-507B3D230BFA}" type="slidenum">
              <a:rPr lang="en-US" smtClean="0"/>
              <a:t>19</a:t>
            </a:fld>
            <a:endParaRPr lang="en-US"/>
          </a:p>
        </p:txBody>
      </p:sp>
    </p:spTree>
    <p:extLst>
      <p:ext uri="{BB962C8B-B14F-4D97-AF65-F5344CB8AC3E}">
        <p14:creationId xmlns:p14="http://schemas.microsoft.com/office/powerpoint/2010/main" val="309933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2</a:t>
            </a:fld>
            <a:endParaRPr lang="en-US"/>
          </a:p>
        </p:txBody>
      </p:sp>
    </p:spTree>
    <p:extLst>
      <p:ext uri="{BB962C8B-B14F-4D97-AF65-F5344CB8AC3E}">
        <p14:creationId xmlns:p14="http://schemas.microsoft.com/office/powerpoint/2010/main" val="115088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citation guides</a:t>
            </a:r>
            <a:r>
              <a:rPr lang="en-US" baseline="0" dirty="0" smtClean="0"/>
              <a:t> and offer citation assistance. </a:t>
            </a:r>
            <a:br>
              <a:rPr lang="en-US" baseline="0" dirty="0" smtClean="0"/>
            </a:br>
            <a:endParaRPr lang="en-US" baseline="0" dirty="0" smtClean="0"/>
          </a:p>
          <a:p>
            <a:r>
              <a:rPr lang="en-US" baseline="0" dirty="0" smtClean="0"/>
              <a:t>We have databases which can help students choose a topic. </a:t>
            </a:r>
          </a:p>
          <a:p>
            <a:r>
              <a:rPr lang="en-US" baseline="0" dirty="0" smtClean="0"/>
              <a:t/>
            </a:r>
            <a:br>
              <a:rPr lang="en-US" baseline="0" dirty="0" smtClean="0"/>
            </a:br>
            <a:r>
              <a:rPr lang="en-US" baseline="0" dirty="0" smtClean="0"/>
              <a:t>We have research guides which teach students to evaluate sources.</a:t>
            </a:r>
            <a:endParaRPr lang="en-US" dirty="0"/>
          </a:p>
        </p:txBody>
      </p:sp>
      <p:sp>
        <p:nvSpPr>
          <p:cNvPr id="4" name="Slide Number Placeholder 3"/>
          <p:cNvSpPr>
            <a:spLocks noGrp="1"/>
          </p:cNvSpPr>
          <p:nvPr>
            <p:ph type="sldNum" sz="quarter" idx="10"/>
          </p:nvPr>
        </p:nvSpPr>
        <p:spPr/>
        <p:txBody>
          <a:bodyPr/>
          <a:lstStyle/>
          <a:p>
            <a:fld id="{F0DAE76B-69E0-481F-ACF0-507B3D230BFA}" type="slidenum">
              <a:rPr lang="en-US" smtClean="0"/>
              <a:t>20</a:t>
            </a:fld>
            <a:endParaRPr lang="en-US"/>
          </a:p>
        </p:txBody>
      </p:sp>
    </p:spTree>
    <p:extLst>
      <p:ext uri="{BB962C8B-B14F-4D97-AF65-F5344CB8AC3E}">
        <p14:creationId xmlns:p14="http://schemas.microsoft.com/office/powerpoint/2010/main" val="1012308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21</a:t>
            </a:fld>
            <a:endParaRPr lang="en-US"/>
          </a:p>
        </p:txBody>
      </p:sp>
    </p:spTree>
    <p:extLst>
      <p:ext uri="{BB962C8B-B14F-4D97-AF65-F5344CB8AC3E}">
        <p14:creationId xmlns:p14="http://schemas.microsoft.com/office/powerpoint/2010/main" val="80193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22</a:t>
            </a:fld>
            <a:endParaRPr lang="en-US"/>
          </a:p>
        </p:txBody>
      </p:sp>
    </p:spTree>
    <p:extLst>
      <p:ext uri="{BB962C8B-B14F-4D97-AF65-F5344CB8AC3E}">
        <p14:creationId xmlns:p14="http://schemas.microsoft.com/office/powerpoint/2010/main" val="255897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23</a:t>
            </a:fld>
            <a:endParaRPr lang="en-US"/>
          </a:p>
        </p:txBody>
      </p:sp>
    </p:spTree>
    <p:extLst>
      <p:ext uri="{BB962C8B-B14F-4D97-AF65-F5344CB8AC3E}">
        <p14:creationId xmlns:p14="http://schemas.microsoft.com/office/powerpoint/2010/main" val="2109577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24</a:t>
            </a:fld>
            <a:endParaRPr lang="en-US"/>
          </a:p>
        </p:txBody>
      </p:sp>
    </p:spTree>
    <p:extLst>
      <p:ext uri="{BB962C8B-B14F-4D97-AF65-F5344CB8AC3E}">
        <p14:creationId xmlns:p14="http://schemas.microsoft.com/office/powerpoint/2010/main" val="1375275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25</a:t>
            </a:fld>
            <a:endParaRPr lang="en-US"/>
          </a:p>
        </p:txBody>
      </p:sp>
    </p:spTree>
    <p:extLst>
      <p:ext uri="{BB962C8B-B14F-4D97-AF65-F5344CB8AC3E}">
        <p14:creationId xmlns:p14="http://schemas.microsoft.com/office/powerpoint/2010/main" val="379449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26</a:t>
            </a:fld>
            <a:endParaRPr lang="en-US"/>
          </a:p>
        </p:txBody>
      </p:sp>
    </p:spTree>
    <p:extLst>
      <p:ext uri="{BB962C8B-B14F-4D97-AF65-F5344CB8AC3E}">
        <p14:creationId xmlns:p14="http://schemas.microsoft.com/office/powerpoint/2010/main" val="347362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AE76B-69E0-481F-ACF0-507B3D230BFA}" type="slidenum">
              <a:rPr lang="en-US" smtClean="0"/>
              <a:t>3</a:t>
            </a:fld>
            <a:endParaRPr lang="en-US"/>
          </a:p>
        </p:txBody>
      </p:sp>
    </p:spTree>
    <p:extLst>
      <p:ext uri="{BB962C8B-B14F-4D97-AF65-F5344CB8AC3E}">
        <p14:creationId xmlns:p14="http://schemas.microsoft.com/office/powerpoint/2010/main" val="411191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work a lot with writing</a:t>
            </a:r>
            <a:r>
              <a:rPr lang="en-US" baseline="0" dirty="0" smtClean="0"/>
              <a:t> and developmental education classes. I chose classes across the curriculum that were either core or MTA classes. After sending out the initial survey, I realized it would have been better to survey programs rather than specific courses. So I sent out a 2</a:t>
            </a:r>
            <a:r>
              <a:rPr lang="en-US" baseline="30000" dirty="0" smtClean="0"/>
              <a:t>nd</a:t>
            </a:r>
            <a:r>
              <a:rPr lang="en-US" baseline="0" dirty="0" smtClean="0"/>
              <a:t> version of the survey to education, humanities, and business faculty.</a:t>
            </a:r>
          </a:p>
          <a:p>
            <a:endParaRPr lang="en-US" baseline="0" dirty="0" smtClean="0"/>
          </a:p>
          <a:p>
            <a:r>
              <a:rPr lang="en-US" dirty="0" smtClean="0"/>
              <a:t>Survey</a:t>
            </a:r>
            <a:r>
              <a:rPr lang="en-US" baseline="0" dirty="0" smtClean="0"/>
              <a:t> – 121 faculty about types of research assignments required in classes</a:t>
            </a:r>
          </a:p>
          <a:p>
            <a:endParaRPr lang="en-US" baseline="0" dirty="0" smtClean="0"/>
          </a:p>
          <a:p>
            <a:r>
              <a:rPr lang="en-US" baseline="0" dirty="0" smtClean="0"/>
              <a:t>Overall, 49% response rate.</a:t>
            </a:r>
            <a:endParaRPr lang="en-US" dirty="0"/>
          </a:p>
        </p:txBody>
      </p:sp>
      <p:sp>
        <p:nvSpPr>
          <p:cNvPr id="4" name="Slide Number Placeholder 3"/>
          <p:cNvSpPr>
            <a:spLocks noGrp="1"/>
          </p:cNvSpPr>
          <p:nvPr>
            <p:ph type="sldNum" sz="quarter" idx="10"/>
          </p:nvPr>
        </p:nvSpPr>
        <p:spPr/>
        <p:txBody>
          <a:bodyPr/>
          <a:lstStyle/>
          <a:p>
            <a:fld id="{F0DAE76B-69E0-481F-ACF0-507B3D230BFA}" type="slidenum">
              <a:rPr lang="en-US" smtClean="0"/>
              <a:t>4</a:t>
            </a:fld>
            <a:endParaRPr lang="en-US"/>
          </a:p>
        </p:txBody>
      </p:sp>
    </p:spTree>
    <p:extLst>
      <p:ext uri="{BB962C8B-B14F-4D97-AF65-F5344CB8AC3E}">
        <p14:creationId xmlns:p14="http://schemas.microsoft.com/office/powerpoint/2010/main" val="361827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5</a:t>
            </a:fld>
            <a:endParaRPr lang="en-US"/>
          </a:p>
        </p:txBody>
      </p:sp>
    </p:spTree>
    <p:extLst>
      <p:ext uri="{BB962C8B-B14F-4D97-AF65-F5344CB8AC3E}">
        <p14:creationId xmlns:p14="http://schemas.microsoft.com/office/powerpoint/2010/main" val="211161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6</a:t>
            </a:fld>
            <a:endParaRPr lang="en-US"/>
          </a:p>
        </p:txBody>
      </p:sp>
    </p:spTree>
    <p:extLst>
      <p:ext uri="{BB962C8B-B14F-4D97-AF65-F5344CB8AC3E}">
        <p14:creationId xmlns:p14="http://schemas.microsoft.com/office/powerpoint/2010/main" val="401281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AE76B-69E0-481F-ACF0-507B3D230BFA}" type="slidenum">
              <a:rPr lang="en-US" smtClean="0"/>
              <a:t>7</a:t>
            </a:fld>
            <a:endParaRPr lang="en-US"/>
          </a:p>
        </p:txBody>
      </p:sp>
    </p:spTree>
    <p:extLst>
      <p:ext uri="{BB962C8B-B14F-4D97-AF65-F5344CB8AC3E}">
        <p14:creationId xmlns:p14="http://schemas.microsoft.com/office/powerpoint/2010/main" val="182085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research paper</a:t>
            </a:r>
          </a:p>
          <a:p>
            <a:pPr marL="174708" indent="-174708">
              <a:buFont typeface="Arial" panose="020B0604020202020204" pitchFamily="34" charset="0"/>
              <a:buChar char="•"/>
            </a:pPr>
            <a:r>
              <a:rPr lang="en-US" dirty="0" smtClean="0"/>
              <a:t>Research a minority group in another country for a sociology class</a:t>
            </a:r>
          </a:p>
          <a:p>
            <a:pPr marL="174708" indent="-174708">
              <a:buFont typeface="Arial" panose="020B0604020202020204" pitchFamily="34" charset="0"/>
              <a:buChar char="•"/>
            </a:pPr>
            <a:r>
              <a:rPr lang="en-US" dirty="0" smtClean="0"/>
              <a:t>Research a person, place or event</a:t>
            </a:r>
            <a:r>
              <a:rPr lang="en-US" baseline="0" dirty="0" smtClean="0"/>
              <a:t> in Michigan history</a:t>
            </a:r>
            <a:endParaRPr lang="en-US" dirty="0" smtClean="0"/>
          </a:p>
          <a:p>
            <a:endParaRPr lang="en-US" dirty="0" smtClean="0"/>
          </a:p>
          <a:p>
            <a:r>
              <a:rPr lang="en-US" dirty="0" smtClean="0"/>
              <a:t>Introduce students to scholarly sources</a:t>
            </a:r>
          </a:p>
          <a:p>
            <a:pPr marL="174708" indent="-174708">
              <a:buFont typeface="Arial" panose="020B0604020202020204" pitchFamily="34" charset="0"/>
              <a:buChar char="•"/>
            </a:pPr>
            <a:r>
              <a:rPr lang="en-US" dirty="0" smtClean="0"/>
              <a:t>Develop</a:t>
            </a:r>
            <a:r>
              <a:rPr lang="en-US" baseline="0" dirty="0" smtClean="0"/>
              <a:t> a research question. Find and read two scholarly articles related to the question. Summarize one article and develop a survey to collect qualitative data for a psych class.</a:t>
            </a:r>
          </a:p>
          <a:p>
            <a:pPr marL="174708" indent="-174708">
              <a:buFont typeface="Arial" panose="020B0604020202020204" pitchFamily="34" charset="0"/>
              <a:buChar char="•"/>
            </a:pPr>
            <a:r>
              <a:rPr lang="en-US" baseline="0" dirty="0" smtClean="0"/>
              <a:t>Compare and contrast the search results of research database and internet searches.</a:t>
            </a:r>
            <a:endParaRPr lang="en-US" dirty="0" smtClean="0"/>
          </a:p>
          <a:p>
            <a:endParaRPr lang="en-US" dirty="0" smtClean="0"/>
          </a:p>
          <a:p>
            <a:r>
              <a:rPr lang="en-US" dirty="0" smtClean="0"/>
              <a:t>Assignments with practical applications</a:t>
            </a:r>
          </a:p>
          <a:p>
            <a:pPr marL="174708" indent="-174708">
              <a:buFont typeface="Arial" panose="020B0604020202020204" pitchFamily="34" charset="0"/>
              <a:buChar char="•"/>
            </a:pPr>
            <a:r>
              <a:rPr lang="en-US" dirty="0" smtClean="0"/>
              <a:t>Create a conservation</a:t>
            </a:r>
            <a:r>
              <a:rPr lang="en-US" baseline="0" dirty="0" smtClean="0"/>
              <a:t> plan for a creature in a specific location for a biology class</a:t>
            </a:r>
          </a:p>
          <a:p>
            <a:pPr marL="174708" indent="-174708">
              <a:buFont typeface="Arial" panose="020B0604020202020204" pitchFamily="34" charset="0"/>
              <a:buChar char="•"/>
            </a:pPr>
            <a:r>
              <a:rPr lang="en-US" dirty="0" smtClean="0"/>
              <a:t>Use an article from a childhood education journal to learn more about a curriculum related topic and design a research poster to present it</a:t>
            </a:r>
            <a:r>
              <a:rPr lang="en-US" baseline="0" dirty="0" smtClean="0"/>
              <a:t> to the class.</a:t>
            </a:r>
            <a:endParaRPr lang="en-US" dirty="0" smtClean="0"/>
          </a:p>
          <a:p>
            <a:endParaRPr lang="en-US" dirty="0" smtClean="0"/>
          </a:p>
          <a:p>
            <a:r>
              <a:rPr lang="en-US" dirty="0" smtClean="0"/>
              <a:t>Explore sources beyond articles and books</a:t>
            </a:r>
          </a:p>
          <a:p>
            <a:pPr marL="174708" indent="-174708">
              <a:buFont typeface="Arial" panose="020B0604020202020204" pitchFamily="34" charset="0"/>
              <a:buChar char="•"/>
            </a:pPr>
            <a:r>
              <a:rPr lang="en-US" dirty="0" smtClean="0"/>
              <a:t>Find an analyze</a:t>
            </a:r>
            <a:r>
              <a:rPr lang="en-US" baseline="0" dirty="0" smtClean="0"/>
              <a:t> a primary source document related to a topic or person in a history class.</a:t>
            </a:r>
          </a:p>
          <a:p>
            <a:pPr marL="174708" indent="-174708">
              <a:buFont typeface="Arial" panose="020B0604020202020204" pitchFamily="34" charset="0"/>
              <a:buChar char="•"/>
            </a:pPr>
            <a:r>
              <a:rPr lang="en-US" baseline="0" dirty="0" smtClean="0"/>
              <a:t>Find images to illustrate themes related to current social issues not covered in the textbook, such as Black Lives Matter, for a sociology class.</a:t>
            </a:r>
            <a:endParaRPr lang="en-US" dirty="0" smtClean="0"/>
          </a:p>
          <a:p>
            <a:endParaRPr lang="en-US" dirty="0" smtClean="0"/>
          </a:p>
          <a:p>
            <a:r>
              <a:rPr lang="en-US" dirty="0" smtClean="0"/>
              <a:t>Less involved than traditional</a:t>
            </a:r>
            <a:r>
              <a:rPr lang="en-US" baseline="0" dirty="0" smtClean="0"/>
              <a:t> research paper</a:t>
            </a:r>
          </a:p>
          <a:p>
            <a:pPr marL="174708" indent="-174708">
              <a:buFont typeface="Arial" panose="020B0604020202020204" pitchFamily="34" charset="0"/>
              <a:buChar char="•"/>
            </a:pPr>
            <a:r>
              <a:rPr lang="en-US" baseline="0" dirty="0" smtClean="0"/>
              <a:t>Find a current event in the news related to a criminal justice topic, such as a drunk driving incident in Lansing, and present it to the class. Analyze how the police are portrayed in the article.</a:t>
            </a:r>
          </a:p>
          <a:p>
            <a:pPr marL="174708" indent="-174708">
              <a:buFont typeface="Arial" panose="020B0604020202020204" pitchFamily="34" charset="0"/>
              <a:buChar char="•"/>
            </a:pPr>
            <a:r>
              <a:rPr lang="en-US" baseline="0" dirty="0" smtClean="0"/>
              <a:t>Incorporate one source into a weekly discussion question post for a psychology class.</a:t>
            </a:r>
          </a:p>
          <a:p>
            <a:pPr marL="174708" indent="-174708">
              <a:buFont typeface="Arial" panose="020B0604020202020204" pitchFamily="34" charset="0"/>
              <a:buChar char="•"/>
            </a:pPr>
            <a:r>
              <a:rPr lang="en-US" baseline="0" dirty="0" smtClean="0"/>
              <a:t>Summarize an article about education and then find another article that supports or offers a different perspective.</a:t>
            </a:r>
          </a:p>
          <a:p>
            <a:pPr marL="174708" indent="-174708">
              <a:buFont typeface="Arial" panose="020B0604020202020204" pitchFamily="34" charset="0"/>
              <a:buChar char="•"/>
            </a:pPr>
            <a:endParaRPr lang="en-US" baseline="0" dirty="0" smtClean="0"/>
          </a:p>
          <a:p>
            <a:r>
              <a:rPr lang="en-US" baseline="0" dirty="0" smtClean="0"/>
              <a:t>Problems</a:t>
            </a:r>
          </a:p>
          <a:p>
            <a:r>
              <a:rPr lang="en-US" dirty="0"/>
              <a:t>Using the Library is "good for you.“ – Encourage library use as part of general education, but without specific assignments.</a:t>
            </a:r>
            <a:endParaRPr lang="en-US" baseline="0" dirty="0" smtClean="0"/>
          </a:p>
        </p:txBody>
      </p:sp>
      <p:sp>
        <p:nvSpPr>
          <p:cNvPr id="4" name="Slide Number Placeholder 3"/>
          <p:cNvSpPr>
            <a:spLocks noGrp="1"/>
          </p:cNvSpPr>
          <p:nvPr>
            <p:ph type="sldNum" sz="quarter" idx="10"/>
          </p:nvPr>
        </p:nvSpPr>
        <p:spPr/>
        <p:txBody>
          <a:bodyPr/>
          <a:lstStyle/>
          <a:p>
            <a:fld id="{F0DAE76B-69E0-481F-ACF0-507B3D230BFA}" type="slidenum">
              <a:rPr lang="en-US" smtClean="0"/>
              <a:t>8</a:t>
            </a:fld>
            <a:endParaRPr lang="en-US"/>
          </a:p>
        </p:txBody>
      </p:sp>
    </p:spTree>
    <p:extLst>
      <p:ext uri="{BB962C8B-B14F-4D97-AF65-F5344CB8AC3E}">
        <p14:creationId xmlns:p14="http://schemas.microsoft.com/office/powerpoint/2010/main" val="98010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types of scaffolding:</a:t>
            </a:r>
          </a:p>
          <a:p>
            <a:pPr marL="174708" indent="-174708">
              <a:buFont typeface="Arial" panose="020B0604020202020204" pitchFamily="34" charset="0"/>
              <a:buChar char="•"/>
            </a:pPr>
            <a:r>
              <a:rPr lang="en-US" dirty="0" smtClean="0"/>
              <a:t>Help</a:t>
            </a:r>
            <a:r>
              <a:rPr lang="en-US" baseline="0" dirty="0" smtClean="0"/>
              <a:t> students with each stage in the research process from choosing a topic to developing an outline, to finding a few sources, integrating sources, creating bibliography</a:t>
            </a:r>
          </a:p>
          <a:p>
            <a:pPr marL="174708" indent="-174708">
              <a:buFont typeface="Arial" panose="020B0604020202020204" pitchFamily="34" charset="0"/>
              <a:buChar char="•"/>
            </a:pPr>
            <a:r>
              <a:rPr lang="en-US" baseline="0" dirty="0" smtClean="0"/>
              <a:t>Provide successively harder assignments</a:t>
            </a:r>
          </a:p>
          <a:p>
            <a:pPr marL="174708" indent="-174708">
              <a:buFont typeface="Arial" panose="020B0604020202020204" pitchFamily="34" charset="0"/>
              <a:buChar char="•"/>
            </a:pPr>
            <a:endParaRPr lang="en-US" baseline="0" dirty="0" smtClean="0"/>
          </a:p>
          <a:p>
            <a:r>
              <a:rPr lang="en-US" baseline="0" dirty="0" smtClean="0"/>
              <a:t>Multiple times from faculty:</a:t>
            </a:r>
          </a:p>
          <a:p>
            <a:pPr marL="174708" indent="-174708">
              <a:buFont typeface="Arial" panose="020B0604020202020204" pitchFamily="34" charset="0"/>
              <a:buChar char="•"/>
            </a:pPr>
            <a:r>
              <a:rPr lang="en-US" baseline="0" dirty="0" smtClean="0"/>
              <a:t>Stopped assigning “research paper” because students are so bad at it.</a:t>
            </a:r>
          </a:p>
          <a:p>
            <a:pPr marL="174708" indent="-174708">
              <a:buFont typeface="Arial" panose="020B0604020202020204" pitchFamily="34" charset="0"/>
              <a:buChar char="•"/>
            </a:pPr>
            <a:r>
              <a:rPr lang="en-US" baseline="0" dirty="0" smtClean="0"/>
              <a:t>Some areas – part of the honors project, but not in lower level classes</a:t>
            </a:r>
          </a:p>
          <a:p>
            <a:pPr marL="174708" indent="-174708">
              <a:buFont typeface="Arial" panose="020B0604020202020204" pitchFamily="34" charset="0"/>
              <a:buChar char="•"/>
            </a:pPr>
            <a:r>
              <a:rPr lang="en-US" baseline="0" dirty="0" smtClean="0"/>
              <a:t>Instead, provide assignments like the discussion board assignment or reviewing one article and make assignments more challenging</a:t>
            </a:r>
          </a:p>
          <a:p>
            <a:pPr marL="174708" indent="-174708">
              <a:buFont typeface="Arial" panose="020B0604020202020204" pitchFamily="34" charset="0"/>
              <a:buChar char="•"/>
            </a:pPr>
            <a:endParaRPr lang="en-US" baseline="0" dirty="0" smtClean="0"/>
          </a:p>
          <a:p>
            <a:r>
              <a:rPr lang="en-US" baseline="0" dirty="0" smtClean="0"/>
              <a:t>Assignment Bank</a:t>
            </a:r>
          </a:p>
          <a:p>
            <a:pPr marL="174708" indent="-174708">
              <a:buFont typeface="Arial" panose="020B0604020202020204" pitchFamily="34" charset="0"/>
              <a:buChar char="•"/>
            </a:pPr>
            <a:r>
              <a:rPr lang="en-US" baseline="0" dirty="0" smtClean="0"/>
              <a:t>Open Learning Lab – share best practices and good examples</a:t>
            </a:r>
            <a:endParaRPr lang="en-US" dirty="0" smtClean="0"/>
          </a:p>
        </p:txBody>
      </p:sp>
      <p:sp>
        <p:nvSpPr>
          <p:cNvPr id="4" name="Slide Number Placeholder 3"/>
          <p:cNvSpPr>
            <a:spLocks noGrp="1"/>
          </p:cNvSpPr>
          <p:nvPr>
            <p:ph type="sldNum" sz="quarter" idx="10"/>
          </p:nvPr>
        </p:nvSpPr>
        <p:spPr/>
        <p:txBody>
          <a:bodyPr/>
          <a:lstStyle/>
          <a:p>
            <a:fld id="{F0DAE76B-69E0-481F-ACF0-507B3D230BFA}" type="slidenum">
              <a:rPr lang="en-US" smtClean="0"/>
              <a:t>9</a:t>
            </a:fld>
            <a:endParaRPr lang="en-US"/>
          </a:p>
        </p:txBody>
      </p:sp>
    </p:spTree>
    <p:extLst>
      <p:ext uri="{BB962C8B-B14F-4D97-AF65-F5344CB8AC3E}">
        <p14:creationId xmlns:p14="http://schemas.microsoft.com/office/powerpoint/2010/main" val="12254694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D54F3-31EC-493A-A4E0-FAE057D2092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F1031DE-EA5C-46FD-B8D0-58114923277F}" type="slidenum">
              <a:rPr lang="en-US" smtClean="0"/>
              <a:t>‹#›</a:t>
            </a:fld>
            <a:endParaRPr lang="en-US"/>
          </a:p>
        </p:txBody>
      </p:sp>
    </p:spTree>
    <p:extLst>
      <p:ext uri="{BB962C8B-B14F-4D97-AF65-F5344CB8AC3E}">
        <p14:creationId xmlns:p14="http://schemas.microsoft.com/office/powerpoint/2010/main" val="208922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D54F3-31EC-493A-A4E0-FAE057D2092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421824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D54F3-31EC-493A-A4E0-FAE057D2092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372339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D54F3-31EC-493A-A4E0-FAE057D2092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422434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7DD54F3-31EC-493A-A4E0-FAE057D20924}" type="datetimeFigureOut">
              <a:rPr lang="en-US" smtClean="0"/>
              <a:t>9/16/2016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F1031DE-EA5C-46FD-B8D0-58114923277F}" type="slidenum">
              <a:rPr lang="en-US" smtClean="0"/>
              <a:t>‹#›</a:t>
            </a:fld>
            <a:endParaRPr lang="en-US"/>
          </a:p>
        </p:txBody>
      </p:sp>
    </p:spTree>
    <p:extLst>
      <p:ext uri="{BB962C8B-B14F-4D97-AF65-F5344CB8AC3E}">
        <p14:creationId xmlns:p14="http://schemas.microsoft.com/office/powerpoint/2010/main" val="326739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D54F3-31EC-493A-A4E0-FAE057D20924}"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339641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D54F3-31EC-493A-A4E0-FAE057D20924}"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221207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D54F3-31EC-493A-A4E0-FAE057D20924}"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333582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D54F3-31EC-493A-A4E0-FAE057D20924}"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268361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D54F3-31EC-493A-A4E0-FAE057D20924}"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260391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D54F3-31EC-493A-A4E0-FAE057D20924}" type="datetimeFigureOut">
              <a:rPr lang="en-US" smtClean="0"/>
              <a:t>9/16/2016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F1031DE-EA5C-46FD-B8D0-58114923277F}" type="slidenum">
              <a:rPr lang="en-US" smtClean="0"/>
              <a:t>‹#›</a:t>
            </a:fld>
            <a:endParaRPr lang="en-US"/>
          </a:p>
        </p:txBody>
      </p:sp>
    </p:spTree>
    <p:extLst>
      <p:ext uri="{BB962C8B-B14F-4D97-AF65-F5344CB8AC3E}">
        <p14:creationId xmlns:p14="http://schemas.microsoft.com/office/powerpoint/2010/main" val="385629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7DD54F3-31EC-493A-A4E0-FAE057D20924}" type="datetimeFigureOut">
              <a:rPr lang="en-US" smtClean="0"/>
              <a:t>9/16/2016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F1031DE-EA5C-46FD-B8D0-58114923277F}" type="slidenum">
              <a:rPr lang="en-US" smtClean="0"/>
              <a:t>‹#›</a:t>
            </a:fld>
            <a:endParaRPr lang="en-US"/>
          </a:p>
        </p:txBody>
      </p:sp>
    </p:spTree>
    <p:extLst>
      <p:ext uri="{BB962C8B-B14F-4D97-AF65-F5344CB8AC3E}">
        <p14:creationId xmlns:p14="http://schemas.microsoft.com/office/powerpoint/2010/main" val="363621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BWNGZUa952A" TargetMode="External"/><Relationship Id="rId5" Type="http://schemas.openxmlformats.org/officeDocument/2006/relationships/hyperlink" Target="https://www.youtube.com/watch?v=BWNGZUa952A&amp;feature=youtu.be"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9DhNWg9c8fU" TargetMode="External"/><Relationship Id="rId5" Type="http://schemas.openxmlformats.org/officeDocument/2006/relationships/hyperlink" Target="https://www.youtube.com/watch?v=9DhNWg9c8fU"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18203311@N08/" TargetMode="External"/><Relationship Id="rId4" Type="http://schemas.openxmlformats.org/officeDocument/2006/relationships/hyperlink" Target="https://www.flickr.com/photos/18203311@N08/442718977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libguides.lcc.edu/assignme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bernss@lcc.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gavatron/" TargetMode="External"/><Relationship Id="rId4" Type="http://schemas.openxmlformats.org/officeDocument/2006/relationships/hyperlink" Target="https://flic.kr/p/ghXT3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Literacy at LCC</a:t>
            </a:r>
            <a:endParaRPr lang="en-US" dirty="0"/>
          </a:p>
        </p:txBody>
      </p:sp>
      <p:sp>
        <p:nvSpPr>
          <p:cNvPr id="3" name="Subtitle 2"/>
          <p:cNvSpPr>
            <a:spLocks noGrp="1"/>
          </p:cNvSpPr>
          <p:nvPr>
            <p:ph type="subTitle" idx="1"/>
          </p:nvPr>
        </p:nvSpPr>
        <p:spPr/>
        <p:txBody>
          <a:bodyPr>
            <a:normAutofit/>
          </a:bodyPr>
          <a:lstStyle/>
          <a:p>
            <a:r>
              <a:rPr lang="en-US" sz="2800" dirty="0" smtClean="0"/>
              <a:t>Suzanne Bernsten – Web Services Librarian</a:t>
            </a:r>
          </a:p>
        </p:txBody>
      </p:sp>
    </p:spTree>
    <p:extLst>
      <p:ext uri="{BB962C8B-B14F-4D97-AF65-F5344CB8AC3E}">
        <p14:creationId xmlns:p14="http://schemas.microsoft.com/office/powerpoint/2010/main" val="47658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969" y="2774703"/>
            <a:ext cx="10058400" cy="1609344"/>
          </a:xfrm>
        </p:spPr>
        <p:txBody>
          <a:bodyPr>
            <a:normAutofit fontScale="90000"/>
          </a:bodyPr>
          <a:lstStyle/>
          <a:p>
            <a:r>
              <a:rPr lang="en-US" dirty="0"/>
              <a:t>How effective are assignment handouts in guiding students to successfully complete those assignments?</a:t>
            </a:r>
            <a:br>
              <a:rPr lang="en-US" dirty="0"/>
            </a:br>
            <a:endParaRPr lang="en-US" dirty="0"/>
          </a:p>
        </p:txBody>
      </p:sp>
    </p:spTree>
    <p:extLst>
      <p:ext uri="{BB962C8B-B14F-4D97-AF65-F5344CB8AC3E}">
        <p14:creationId xmlns:p14="http://schemas.microsoft.com/office/powerpoint/2010/main" val="2329510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688080" y="0"/>
            <a:ext cx="4169742" cy="6858000"/>
          </a:xfrm>
          <a:prstGeom prst="rect">
            <a:avLst/>
          </a:prstGeom>
        </p:spPr>
      </p:pic>
    </p:spTree>
    <p:extLst>
      <p:ext uri="{BB962C8B-B14F-4D97-AF65-F5344CB8AC3E}">
        <p14:creationId xmlns:p14="http://schemas.microsoft.com/office/powerpoint/2010/main" val="1741903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51048" y="1367086"/>
            <a:ext cx="5133975" cy="5172075"/>
          </a:xfrm>
          <a:prstGeom prst="rect">
            <a:avLst/>
          </a:prstGeom>
        </p:spPr>
      </p:pic>
      <p:sp>
        <p:nvSpPr>
          <p:cNvPr id="6" name="Title 5"/>
          <p:cNvSpPr>
            <a:spLocks noGrp="1"/>
          </p:cNvSpPr>
          <p:nvPr>
            <p:ph type="title"/>
          </p:nvPr>
        </p:nvSpPr>
        <p:spPr>
          <a:xfrm>
            <a:off x="1069848" y="38626"/>
            <a:ext cx="10698082" cy="1609344"/>
          </a:xfrm>
        </p:spPr>
        <p:txBody>
          <a:bodyPr/>
          <a:lstStyle/>
          <a:p>
            <a:r>
              <a:rPr lang="en-US" dirty="0" smtClean="0"/>
              <a:t>Guidance about the use of sources</a:t>
            </a:r>
            <a:endParaRPr lang="en-US" dirty="0"/>
          </a:p>
        </p:txBody>
      </p:sp>
    </p:spTree>
    <p:extLst>
      <p:ext uri="{BB962C8B-B14F-4D97-AF65-F5344CB8AC3E}">
        <p14:creationId xmlns:p14="http://schemas.microsoft.com/office/powerpoint/2010/main" val="2999469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49352"/>
            <a:ext cx="10058400" cy="1609344"/>
          </a:xfrm>
        </p:spPr>
        <p:txBody>
          <a:bodyPr/>
          <a:lstStyle/>
          <a:p>
            <a:r>
              <a:rPr lang="en-US" dirty="0" smtClean="0"/>
              <a:t>Most difficult research tasks</a:t>
            </a:r>
            <a:endParaRPr lang="en-US" dirty="0"/>
          </a:p>
        </p:txBody>
      </p:sp>
      <p:pic>
        <p:nvPicPr>
          <p:cNvPr id="6" name="Picture 5"/>
          <p:cNvPicPr>
            <a:picLocks noChangeAspect="1"/>
          </p:cNvPicPr>
          <p:nvPr/>
        </p:nvPicPr>
        <p:blipFill>
          <a:blip r:embed="rId3"/>
          <a:stretch>
            <a:fillRect/>
          </a:stretch>
        </p:blipFill>
        <p:spPr>
          <a:xfrm>
            <a:off x="1161288" y="1461135"/>
            <a:ext cx="8372475" cy="5124450"/>
          </a:xfrm>
          <a:prstGeom prst="rect">
            <a:avLst/>
          </a:prstGeom>
        </p:spPr>
      </p:pic>
    </p:spTree>
    <p:extLst>
      <p:ext uri="{BB962C8B-B14F-4D97-AF65-F5344CB8AC3E}">
        <p14:creationId xmlns:p14="http://schemas.microsoft.com/office/powerpoint/2010/main" val="3861117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Include specifics on research assignment handouts to help students get started.</a:t>
            </a:r>
            <a:endParaRPr lang="en-US" dirty="0"/>
          </a:p>
        </p:txBody>
      </p:sp>
      <p:pic>
        <p:nvPicPr>
          <p:cNvPr id="4" name="BWNGZUa952A"/>
          <p:cNvPicPr>
            <a:picLocks noGrp="1" noRot="1" noChangeAspect="1"/>
          </p:cNvPicPr>
          <p:nvPr>
            <p:ph idx="1"/>
            <a:videoFile r:link="rId1"/>
          </p:nvPr>
        </p:nvPicPr>
        <p:blipFill>
          <a:blip r:embed="rId4"/>
          <a:stretch>
            <a:fillRect/>
          </a:stretch>
        </p:blipFill>
        <p:spPr>
          <a:xfrm>
            <a:off x="960438" y="1690688"/>
            <a:ext cx="7845425" cy="4413250"/>
          </a:xfrm>
          <a:prstGeom prst="rect">
            <a:avLst/>
          </a:prstGeom>
        </p:spPr>
      </p:pic>
      <p:sp>
        <p:nvSpPr>
          <p:cNvPr id="6" name="TextBox 5"/>
          <p:cNvSpPr txBox="1"/>
          <p:nvPr/>
        </p:nvSpPr>
        <p:spPr>
          <a:xfrm>
            <a:off x="838200" y="6104651"/>
            <a:ext cx="17066081" cy="646331"/>
          </a:xfrm>
          <a:prstGeom prst="rect">
            <a:avLst/>
          </a:prstGeom>
          <a:noFill/>
        </p:spPr>
        <p:txBody>
          <a:bodyPr wrap="square" rtlCol="0">
            <a:spAutoFit/>
          </a:bodyPr>
          <a:lstStyle/>
          <a:p>
            <a:r>
              <a:rPr lang="en-US" dirty="0" smtClean="0"/>
              <a:t>“PIL – The Freshman Studies,” YouTube video, posted by “Project Information Literacy,” </a:t>
            </a:r>
            <a:r>
              <a:rPr lang="en-US" dirty="0"/>
              <a:t>November 25, 2013</a:t>
            </a:r>
            <a:r>
              <a:rPr lang="en-US" dirty="0" smtClean="0"/>
              <a:t>,</a:t>
            </a:r>
          </a:p>
          <a:p>
            <a:r>
              <a:rPr lang="en-US" dirty="0" smtClean="0"/>
              <a:t> </a:t>
            </a:r>
            <a:r>
              <a:rPr lang="en-US" dirty="0">
                <a:hlinkClick r:id="rId5"/>
              </a:rPr>
              <a:t>https://</a:t>
            </a:r>
            <a:r>
              <a:rPr lang="en-US" dirty="0" smtClean="0">
                <a:hlinkClick r:id="rId5"/>
              </a:rPr>
              <a:t>www.youtube.com/watch?v=BWNGZUa952A&amp;feature=youtu.be</a:t>
            </a:r>
            <a:r>
              <a:rPr lang="en-US" dirty="0" smtClean="0"/>
              <a:t>.</a:t>
            </a:r>
            <a:endParaRPr lang="en-US" dirty="0"/>
          </a:p>
        </p:txBody>
      </p:sp>
    </p:spTree>
    <p:extLst>
      <p:ext uri="{BB962C8B-B14F-4D97-AF65-F5344CB8AC3E}">
        <p14:creationId xmlns:p14="http://schemas.microsoft.com/office/powerpoint/2010/main" val="2865717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8" y="2100072"/>
            <a:ext cx="10058400" cy="1609344"/>
          </a:xfrm>
        </p:spPr>
        <p:txBody>
          <a:bodyPr>
            <a:normAutofit fontScale="90000"/>
          </a:bodyPr>
          <a:lstStyle/>
          <a:p>
            <a:r>
              <a:rPr lang="en-US" dirty="0"/>
              <a:t>What type of support do students need to complete research assignments</a:t>
            </a:r>
            <a:r>
              <a:rPr lang="en-US" dirty="0" smtClean="0"/>
              <a:t>?</a:t>
            </a:r>
            <a:endParaRPr lang="en-US" dirty="0"/>
          </a:p>
        </p:txBody>
      </p:sp>
    </p:spTree>
    <p:extLst>
      <p:ext uri="{BB962C8B-B14F-4D97-AF65-F5344CB8AC3E}">
        <p14:creationId xmlns:p14="http://schemas.microsoft.com/office/powerpoint/2010/main" val="117911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Sources</a:t>
            </a:r>
            <a:endParaRPr lang="en-US" dirty="0"/>
          </a:p>
        </p:txBody>
      </p:sp>
      <p:pic>
        <p:nvPicPr>
          <p:cNvPr id="5" name="Content Placeholder 5"/>
          <p:cNvPicPr>
            <a:picLocks noGrp="1" noChangeAspect="1"/>
          </p:cNvPicPr>
          <p:nvPr>
            <p:ph sz="half" idx="1"/>
          </p:nvPr>
        </p:nvPicPr>
        <p:blipFill>
          <a:blip r:embed="rId3"/>
          <a:stretch>
            <a:fillRect/>
          </a:stretch>
        </p:blipFill>
        <p:spPr>
          <a:xfrm>
            <a:off x="1069848" y="1664360"/>
            <a:ext cx="6612904" cy="4926940"/>
          </a:xfrm>
          <a:prstGeom prst="rect">
            <a:avLst/>
          </a:prstGeom>
        </p:spPr>
      </p:pic>
    </p:spTree>
    <p:extLst>
      <p:ext uri="{BB962C8B-B14F-4D97-AF65-F5344CB8AC3E}">
        <p14:creationId xmlns:p14="http://schemas.microsoft.com/office/powerpoint/2010/main" val="1127506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898" y="334320"/>
            <a:ext cx="10058400" cy="1609344"/>
          </a:xfrm>
        </p:spPr>
        <p:txBody>
          <a:bodyPr/>
          <a:lstStyle/>
          <a:p>
            <a:r>
              <a:rPr lang="en-US" dirty="0" smtClean="0"/>
              <a:t>Research Assignment Tasks</a:t>
            </a:r>
            <a:endParaRPr lang="en-US" dirty="0"/>
          </a:p>
        </p:txBody>
      </p:sp>
      <p:pic>
        <p:nvPicPr>
          <p:cNvPr id="5" name="Content Placeholder 4"/>
          <p:cNvPicPr>
            <a:picLocks noGrp="1" noChangeAspect="1"/>
          </p:cNvPicPr>
          <p:nvPr>
            <p:ph sz="half" idx="1"/>
          </p:nvPr>
        </p:nvPicPr>
        <p:blipFill>
          <a:blip r:embed="rId3"/>
          <a:stretch>
            <a:fillRect/>
          </a:stretch>
        </p:blipFill>
        <p:spPr>
          <a:xfrm>
            <a:off x="917898" y="1679440"/>
            <a:ext cx="6225073" cy="5034260"/>
          </a:xfrm>
          <a:prstGeom prst="rect">
            <a:avLst/>
          </a:prstGeom>
        </p:spPr>
      </p:pic>
    </p:spTree>
    <p:extLst>
      <p:ext uri="{BB962C8B-B14F-4D97-AF65-F5344CB8AC3E}">
        <p14:creationId xmlns:p14="http://schemas.microsoft.com/office/powerpoint/2010/main" val="402986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521" y="409476"/>
            <a:ext cx="12250455" cy="1609344"/>
          </a:xfrm>
        </p:spPr>
        <p:txBody>
          <a:bodyPr>
            <a:normAutofit fontScale="90000"/>
          </a:bodyPr>
          <a:lstStyle/>
          <a:p>
            <a:r>
              <a:rPr lang="en-US" dirty="0" smtClean="0"/>
              <a:t>Importance of research skills to success in course and student performance on these skills</a:t>
            </a:r>
            <a:endParaRPr lang="en-US" dirty="0"/>
          </a:p>
        </p:txBody>
      </p:sp>
      <p:pic>
        <p:nvPicPr>
          <p:cNvPr id="9" name="Picture 8"/>
          <p:cNvPicPr>
            <a:picLocks noChangeAspect="1"/>
          </p:cNvPicPr>
          <p:nvPr/>
        </p:nvPicPr>
        <p:blipFill>
          <a:blip r:embed="rId3"/>
          <a:stretch>
            <a:fillRect/>
          </a:stretch>
        </p:blipFill>
        <p:spPr>
          <a:xfrm>
            <a:off x="681542" y="2018820"/>
            <a:ext cx="8036370" cy="4277638"/>
          </a:xfrm>
          <a:prstGeom prst="rect">
            <a:avLst/>
          </a:prstGeom>
        </p:spPr>
      </p:pic>
    </p:spTree>
    <p:extLst>
      <p:ext uri="{BB962C8B-B14F-4D97-AF65-F5344CB8AC3E}">
        <p14:creationId xmlns:p14="http://schemas.microsoft.com/office/powerpoint/2010/main" val="162238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141732"/>
            <a:ext cx="11122152" cy="1610868"/>
          </a:xfrm>
        </p:spPr>
        <p:txBody>
          <a:bodyPr>
            <a:normAutofit/>
          </a:bodyPr>
          <a:lstStyle/>
          <a:p>
            <a:r>
              <a:rPr lang="en-US" dirty="0" smtClean="0"/>
              <a:t>focus on source evaluation &amp; lifelong learning</a:t>
            </a:r>
            <a:endParaRPr lang="en-US" dirty="0"/>
          </a:p>
        </p:txBody>
      </p:sp>
      <p:pic>
        <p:nvPicPr>
          <p:cNvPr id="4" name="9DhNWg9c8fU"/>
          <p:cNvPicPr>
            <a:picLocks noGrp="1" noRot="1" noChangeAspect="1"/>
          </p:cNvPicPr>
          <p:nvPr>
            <p:ph idx="1"/>
            <a:videoFile r:link="rId1"/>
          </p:nvPr>
        </p:nvPicPr>
        <p:blipFill>
          <a:blip r:embed="rId4"/>
          <a:stretch>
            <a:fillRect/>
          </a:stretch>
        </p:blipFill>
        <p:spPr>
          <a:xfrm>
            <a:off x="838200" y="1690688"/>
            <a:ext cx="7486650" cy="4211637"/>
          </a:xfrm>
          <a:prstGeom prst="rect">
            <a:avLst/>
          </a:prstGeom>
        </p:spPr>
      </p:pic>
      <p:sp>
        <p:nvSpPr>
          <p:cNvPr id="5" name="TextBox 4"/>
          <p:cNvSpPr txBox="1"/>
          <p:nvPr/>
        </p:nvSpPr>
        <p:spPr>
          <a:xfrm>
            <a:off x="838200" y="6076950"/>
            <a:ext cx="10458450" cy="646331"/>
          </a:xfrm>
          <a:prstGeom prst="rect">
            <a:avLst/>
          </a:prstGeom>
          <a:noFill/>
        </p:spPr>
        <p:txBody>
          <a:bodyPr wrap="square" rtlCol="0">
            <a:spAutoFit/>
          </a:bodyPr>
          <a:lstStyle/>
          <a:p>
            <a:r>
              <a:rPr lang="en-US" dirty="0" smtClean="0"/>
              <a:t>“Major Findings: PIL’s Lifelong Learning Study,” YouTube video posted by Project Information Literacy, January 4</a:t>
            </a:r>
            <a:r>
              <a:rPr lang="en-US" dirty="0"/>
              <a:t>, 2016, </a:t>
            </a:r>
            <a:r>
              <a:rPr lang="en-US" dirty="0">
                <a:hlinkClick r:id="rId5"/>
              </a:rPr>
              <a:t>https://</a:t>
            </a:r>
            <a:r>
              <a:rPr lang="en-US" dirty="0" smtClean="0">
                <a:hlinkClick r:id="rId5"/>
              </a:rPr>
              <a:t>www.youtube.com/watch?v=9DhNWg9c8fU</a:t>
            </a:r>
            <a:r>
              <a:rPr lang="en-US" dirty="0" smtClean="0"/>
              <a:t> </a:t>
            </a:r>
            <a:endParaRPr lang="en-US" dirty="0"/>
          </a:p>
        </p:txBody>
      </p:sp>
    </p:spTree>
    <p:extLst>
      <p:ext uri="{BB962C8B-B14F-4D97-AF65-F5344CB8AC3E}">
        <p14:creationId xmlns:p14="http://schemas.microsoft.com/office/powerpoint/2010/main" val="324070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r>
              <a:rPr lang="en-US" sz="2800" dirty="0" smtClean="0"/>
              <a:t>What types of assignments do faculty give students which require research?</a:t>
            </a:r>
          </a:p>
          <a:p>
            <a:endParaRPr lang="en-US" sz="2800" dirty="0" smtClean="0"/>
          </a:p>
          <a:p>
            <a:r>
              <a:rPr lang="en-US" sz="2800" dirty="0" smtClean="0"/>
              <a:t>How effective are assignment handouts in guiding students to successfully complete those assignments?</a:t>
            </a:r>
          </a:p>
          <a:p>
            <a:endParaRPr lang="en-US" sz="2800" dirty="0" smtClean="0"/>
          </a:p>
          <a:p>
            <a:r>
              <a:rPr lang="en-US" sz="2800" dirty="0" smtClean="0"/>
              <a:t>What type of support do students need to complete research assignments?</a:t>
            </a:r>
            <a:endParaRPr lang="en-US" sz="2800" dirty="0"/>
          </a:p>
        </p:txBody>
      </p:sp>
    </p:spTree>
    <p:extLst>
      <p:ext uri="{BB962C8B-B14F-4D97-AF65-F5344CB8AC3E}">
        <p14:creationId xmlns:p14="http://schemas.microsoft.com/office/powerpoint/2010/main" val="3053787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awareness of library resources and services.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9848" y="1959235"/>
            <a:ext cx="6943530" cy="4163406"/>
          </a:xfrm>
        </p:spPr>
      </p:pic>
      <p:sp>
        <p:nvSpPr>
          <p:cNvPr id="5" name="TextBox 4"/>
          <p:cNvSpPr txBox="1"/>
          <p:nvPr/>
        </p:nvSpPr>
        <p:spPr>
          <a:xfrm>
            <a:off x="971550" y="6229350"/>
            <a:ext cx="8305800" cy="369332"/>
          </a:xfrm>
          <a:prstGeom prst="rect">
            <a:avLst/>
          </a:prstGeom>
          <a:noFill/>
        </p:spPr>
        <p:txBody>
          <a:bodyPr wrap="square" rtlCol="0">
            <a:spAutoFit/>
          </a:bodyPr>
          <a:lstStyle/>
          <a:p>
            <a:r>
              <a:rPr lang="en-US" dirty="0" smtClean="0"/>
              <a:t>“</a:t>
            </a:r>
            <a:r>
              <a:rPr lang="en-US" dirty="0" smtClean="0">
                <a:hlinkClick r:id="rId4"/>
              </a:rPr>
              <a:t>Aware</a:t>
            </a:r>
            <a:r>
              <a:rPr lang="en-US" dirty="0" smtClean="0"/>
              <a:t>” by “</a:t>
            </a:r>
            <a:r>
              <a:rPr lang="en-US" dirty="0" smtClean="0">
                <a:hlinkClick r:id="rId5"/>
              </a:rPr>
              <a:t>nick </a:t>
            </a:r>
            <a:r>
              <a:rPr lang="en-US" dirty="0" err="1" smtClean="0">
                <a:hlinkClick r:id="rId5"/>
              </a:rPr>
              <a:t>fullerton</a:t>
            </a:r>
            <a:r>
              <a:rPr lang="en-US" dirty="0" smtClean="0"/>
              <a:t>” </a:t>
            </a:r>
            <a:r>
              <a:rPr lang="en-US" dirty="0"/>
              <a:t>is licensed under </a:t>
            </a:r>
            <a:r>
              <a:rPr lang="en-US" dirty="0">
                <a:hlinkClick r:id="rId6"/>
              </a:rPr>
              <a:t>CC BY </a:t>
            </a:r>
            <a:r>
              <a:rPr lang="en-US" dirty="0" smtClean="0">
                <a:hlinkClick r:id="rId6"/>
              </a:rPr>
              <a:t>2.0</a:t>
            </a:r>
            <a:r>
              <a:rPr lang="en-US" dirty="0" smtClean="0"/>
              <a:t>. </a:t>
            </a:r>
            <a:endParaRPr lang="en-US" dirty="0"/>
          </a:p>
        </p:txBody>
      </p:sp>
    </p:spTree>
    <p:extLst>
      <p:ext uri="{BB962C8B-B14F-4D97-AF65-F5344CB8AC3E}">
        <p14:creationId xmlns:p14="http://schemas.microsoft.com/office/powerpoint/2010/main" val="3588429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893552" cy="1609344"/>
          </a:xfrm>
        </p:spPr>
        <p:txBody>
          <a:bodyPr/>
          <a:lstStyle/>
          <a:p>
            <a:r>
              <a:rPr lang="en-US" dirty="0" smtClean="0"/>
              <a:t>Services many Faculty were unaware of</a:t>
            </a:r>
            <a:endParaRPr lang="en-US" dirty="0"/>
          </a:p>
        </p:txBody>
      </p:sp>
      <p:sp>
        <p:nvSpPr>
          <p:cNvPr id="3" name="Content Placeholder 2"/>
          <p:cNvSpPr>
            <a:spLocks noGrp="1"/>
          </p:cNvSpPr>
          <p:nvPr>
            <p:ph idx="1"/>
          </p:nvPr>
        </p:nvSpPr>
        <p:spPr>
          <a:xfrm>
            <a:off x="1069848" y="1984248"/>
            <a:ext cx="4828032" cy="4050792"/>
          </a:xfrm>
        </p:spPr>
        <p:txBody>
          <a:bodyPr/>
          <a:lstStyle/>
          <a:p>
            <a:r>
              <a:rPr lang="en-US" dirty="0" smtClean="0"/>
              <a:t>Liaison Librarians</a:t>
            </a:r>
          </a:p>
          <a:p>
            <a:r>
              <a:rPr lang="en-US" dirty="0" smtClean="0"/>
              <a:t>Research Guides</a:t>
            </a:r>
          </a:p>
          <a:p>
            <a:r>
              <a:rPr lang="en-US" dirty="0" smtClean="0"/>
              <a:t>STARS Tutorial</a:t>
            </a:r>
          </a:p>
          <a:p>
            <a:r>
              <a:rPr lang="en-US" dirty="0" smtClean="0"/>
              <a:t>Online Materials – DSM-IV Psychology Manual, Anatomy TV database</a:t>
            </a:r>
          </a:p>
          <a:p>
            <a:r>
              <a:rPr lang="en-US" dirty="0" smtClean="0"/>
              <a:t>Librarians will work with faculty to develop assignments</a:t>
            </a:r>
          </a:p>
          <a:p>
            <a:r>
              <a:rPr lang="en-US" dirty="0" smtClean="0"/>
              <a:t>Citation Handouts</a:t>
            </a:r>
          </a:p>
          <a:p>
            <a:r>
              <a:rPr lang="en-US" dirty="0" smtClean="0"/>
              <a:t>Interlibrary Loan</a:t>
            </a:r>
            <a:endParaRPr lang="en-US" dirty="0"/>
          </a:p>
        </p:txBody>
      </p:sp>
      <p:pic>
        <p:nvPicPr>
          <p:cNvPr id="4" name="Picture 3"/>
          <p:cNvPicPr>
            <a:picLocks noChangeAspect="1"/>
          </p:cNvPicPr>
          <p:nvPr/>
        </p:nvPicPr>
        <p:blipFill>
          <a:blip r:embed="rId3"/>
          <a:stretch>
            <a:fillRect/>
          </a:stretch>
        </p:blipFill>
        <p:spPr>
          <a:xfrm>
            <a:off x="6091605" y="1984248"/>
            <a:ext cx="5678070" cy="3739038"/>
          </a:xfrm>
          <a:prstGeom prst="rect">
            <a:avLst/>
          </a:prstGeom>
        </p:spPr>
      </p:pic>
    </p:spTree>
    <p:extLst>
      <p:ext uri="{BB962C8B-B14F-4D97-AF65-F5344CB8AC3E}">
        <p14:creationId xmlns:p14="http://schemas.microsoft.com/office/powerpoint/2010/main" val="187634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484632"/>
            <a:ext cx="11122152" cy="1609344"/>
          </a:xfrm>
        </p:spPr>
        <p:txBody>
          <a:bodyPr/>
          <a:lstStyle/>
          <a:p>
            <a:r>
              <a:rPr lang="en-US" dirty="0" smtClean="0"/>
              <a:t>Services many students were unaware of</a:t>
            </a:r>
            <a:endParaRPr lang="en-US" dirty="0"/>
          </a:p>
        </p:txBody>
      </p:sp>
      <p:sp>
        <p:nvSpPr>
          <p:cNvPr id="3" name="Content Placeholder 2"/>
          <p:cNvSpPr>
            <a:spLocks noGrp="1"/>
          </p:cNvSpPr>
          <p:nvPr>
            <p:ph idx="1"/>
          </p:nvPr>
        </p:nvSpPr>
        <p:spPr>
          <a:xfrm>
            <a:off x="1069848" y="2121408"/>
            <a:ext cx="4378974" cy="4050792"/>
          </a:xfrm>
        </p:spPr>
        <p:txBody>
          <a:bodyPr/>
          <a:lstStyle/>
          <a:p>
            <a:r>
              <a:rPr lang="en-US" dirty="0" smtClean="0"/>
              <a:t>Google Scholar</a:t>
            </a:r>
          </a:p>
          <a:p>
            <a:r>
              <a:rPr lang="en-US" dirty="0" smtClean="0"/>
              <a:t>Study Rooms</a:t>
            </a:r>
          </a:p>
          <a:p>
            <a:r>
              <a:rPr lang="en-US" dirty="0" smtClean="0"/>
              <a:t>Gaming Room</a:t>
            </a:r>
          </a:p>
          <a:p>
            <a:r>
              <a:rPr lang="en-US" dirty="0" smtClean="0"/>
              <a:t>Tutoring Help in the Library</a:t>
            </a:r>
          </a:p>
          <a:p>
            <a:r>
              <a:rPr lang="en-US" dirty="0" smtClean="0"/>
              <a:t>Research Guides</a:t>
            </a:r>
          </a:p>
          <a:p>
            <a:r>
              <a:rPr lang="en-US" dirty="0" smtClean="0"/>
              <a:t>Specific Databases</a:t>
            </a:r>
          </a:p>
          <a:p>
            <a:r>
              <a:rPr lang="en-US" dirty="0" smtClean="0"/>
              <a:t>Citation Help</a:t>
            </a:r>
            <a:endParaRPr lang="en-US" dirty="0"/>
          </a:p>
        </p:txBody>
      </p:sp>
    </p:spTree>
    <p:extLst>
      <p:ext uri="{BB962C8B-B14F-4D97-AF65-F5344CB8AC3E}">
        <p14:creationId xmlns:p14="http://schemas.microsoft.com/office/powerpoint/2010/main" val="212574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56032"/>
            <a:ext cx="10058400" cy="1609344"/>
          </a:xfrm>
        </p:spPr>
        <p:txBody>
          <a:bodyPr/>
          <a:lstStyle/>
          <a:p>
            <a:r>
              <a:rPr lang="en-US" dirty="0" smtClean="0"/>
              <a:t>Discussion Questions</a:t>
            </a:r>
            <a:endParaRPr lang="en-US" dirty="0"/>
          </a:p>
        </p:txBody>
      </p:sp>
      <p:sp>
        <p:nvSpPr>
          <p:cNvPr id="3" name="Content Placeholder 2"/>
          <p:cNvSpPr>
            <a:spLocks noGrp="1"/>
          </p:cNvSpPr>
          <p:nvPr>
            <p:ph idx="1"/>
          </p:nvPr>
        </p:nvSpPr>
        <p:spPr>
          <a:xfrm>
            <a:off x="1031748" y="1485900"/>
            <a:ext cx="10398252" cy="4495800"/>
          </a:xfrm>
        </p:spPr>
        <p:txBody>
          <a:bodyPr>
            <a:noAutofit/>
          </a:bodyPr>
          <a:lstStyle/>
          <a:p>
            <a:r>
              <a:rPr lang="en-US" sz="2800" dirty="0" smtClean="0"/>
              <a:t>What do your students find most challenging about completing research assignments?</a:t>
            </a:r>
          </a:p>
          <a:p>
            <a:endParaRPr lang="en-US" sz="2800" dirty="0" smtClean="0"/>
          </a:p>
          <a:p>
            <a:r>
              <a:rPr lang="en-US" sz="2800" dirty="0" smtClean="0"/>
              <a:t>What resources do you offer to support students in completing research assignments?</a:t>
            </a:r>
          </a:p>
          <a:p>
            <a:endParaRPr lang="en-US" sz="2800" dirty="0" smtClean="0"/>
          </a:p>
          <a:p>
            <a:r>
              <a:rPr lang="en-US" sz="2800" dirty="0" smtClean="0"/>
              <a:t>How could the Library better support students completing research assignments?</a:t>
            </a:r>
          </a:p>
          <a:p>
            <a:endParaRPr lang="en-US" sz="2800" dirty="0"/>
          </a:p>
          <a:p>
            <a:r>
              <a:rPr lang="en-US" sz="2800" dirty="0" smtClean="0"/>
              <a:t>How can librarians and teaching faculty collaborate to support students?</a:t>
            </a:r>
            <a:endParaRPr lang="en-US" sz="2800" dirty="0"/>
          </a:p>
        </p:txBody>
      </p:sp>
    </p:spTree>
    <p:extLst>
      <p:ext uri="{BB962C8B-B14F-4D97-AF65-F5344CB8AC3E}">
        <p14:creationId xmlns:p14="http://schemas.microsoft.com/office/powerpoint/2010/main" val="979563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698" y="46482"/>
            <a:ext cx="10058400" cy="1609344"/>
          </a:xfrm>
        </p:spPr>
        <p:txBody>
          <a:bodyPr/>
          <a:lstStyle/>
          <a:p>
            <a:r>
              <a:rPr lang="en-US" dirty="0" smtClean="0"/>
              <a:t>How the Library Can Help</a:t>
            </a:r>
            <a:endParaRPr lang="en-US" dirty="0"/>
          </a:p>
        </p:txBody>
      </p:sp>
      <p:pic>
        <p:nvPicPr>
          <p:cNvPr id="4" name="Content Placeholder 3"/>
          <p:cNvPicPr>
            <a:picLocks noGrp="1" noChangeAspect="1"/>
          </p:cNvPicPr>
          <p:nvPr>
            <p:ph idx="1"/>
          </p:nvPr>
        </p:nvPicPr>
        <p:blipFill>
          <a:blip r:embed="rId3"/>
          <a:stretch>
            <a:fillRect/>
          </a:stretch>
        </p:blipFill>
        <p:spPr>
          <a:xfrm>
            <a:off x="838200" y="1314534"/>
            <a:ext cx="7603077" cy="4563090"/>
          </a:xfrm>
          <a:prstGeom prst="rect">
            <a:avLst/>
          </a:prstGeom>
        </p:spPr>
      </p:pic>
      <p:sp>
        <p:nvSpPr>
          <p:cNvPr id="5" name="Rectangle 4"/>
          <p:cNvSpPr/>
          <p:nvPr/>
        </p:nvSpPr>
        <p:spPr>
          <a:xfrm>
            <a:off x="833861" y="6059361"/>
            <a:ext cx="3625864" cy="369332"/>
          </a:xfrm>
          <a:prstGeom prst="rect">
            <a:avLst/>
          </a:prstGeom>
        </p:spPr>
        <p:txBody>
          <a:bodyPr wrap="none">
            <a:spAutoFit/>
          </a:bodyPr>
          <a:lstStyle/>
          <a:p>
            <a:r>
              <a:rPr lang="en-US" dirty="0">
                <a:hlinkClick r:id="rId4"/>
              </a:rPr>
              <a:t>http://libguides.lcc.edu/assignments</a:t>
            </a:r>
            <a:endParaRPr lang="en-US" dirty="0"/>
          </a:p>
        </p:txBody>
      </p:sp>
    </p:spTree>
    <p:extLst>
      <p:ext uri="{BB962C8B-B14F-4D97-AF65-F5344CB8AC3E}">
        <p14:creationId xmlns:p14="http://schemas.microsoft.com/office/powerpoint/2010/main" val="3776350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2"/>
            <a:ext cx="10554305" cy="1609344"/>
          </a:xfrm>
        </p:spPr>
        <p:txBody>
          <a:bodyPr/>
          <a:lstStyle/>
          <a:p>
            <a:r>
              <a:rPr lang="en-US" dirty="0" smtClean="0"/>
              <a:t>Sign up for CTE workshop in November</a:t>
            </a:r>
            <a:endParaRPr lang="en-US" dirty="0"/>
          </a:p>
        </p:txBody>
      </p:sp>
      <p:pic>
        <p:nvPicPr>
          <p:cNvPr id="4" name="Content Placeholder 3"/>
          <p:cNvPicPr>
            <a:picLocks noGrp="1" noChangeAspect="1"/>
          </p:cNvPicPr>
          <p:nvPr>
            <p:ph idx="1"/>
          </p:nvPr>
        </p:nvPicPr>
        <p:blipFill>
          <a:blip r:embed="rId3"/>
          <a:stretch>
            <a:fillRect/>
          </a:stretch>
        </p:blipFill>
        <p:spPr>
          <a:xfrm>
            <a:off x="1069847" y="2314801"/>
            <a:ext cx="6758919" cy="3972212"/>
          </a:xfrm>
          <a:prstGeom prst="rect">
            <a:avLst/>
          </a:prstGeom>
        </p:spPr>
      </p:pic>
    </p:spTree>
    <p:extLst>
      <p:ext uri="{BB962C8B-B14F-4D97-AF65-F5344CB8AC3E}">
        <p14:creationId xmlns:p14="http://schemas.microsoft.com/office/powerpoint/2010/main" val="1294278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pPr marL="0" indent="0">
              <a:buNone/>
            </a:pPr>
            <a:r>
              <a:rPr lang="en-US" dirty="0" smtClean="0"/>
              <a:t>Suzanne Bernsten</a:t>
            </a:r>
          </a:p>
          <a:p>
            <a:pPr marL="0" indent="0">
              <a:buNone/>
            </a:pPr>
            <a:r>
              <a:rPr lang="en-US" dirty="0" smtClean="0"/>
              <a:t>Web Services Librarian</a:t>
            </a:r>
          </a:p>
          <a:p>
            <a:pPr marL="0" indent="0">
              <a:buNone/>
            </a:pPr>
            <a:r>
              <a:rPr lang="en-US" dirty="0" smtClean="0">
                <a:hlinkClick r:id="rId3"/>
              </a:rPr>
              <a:t>bernss@lcc.edu</a:t>
            </a:r>
            <a:endParaRPr lang="en-US" dirty="0"/>
          </a:p>
        </p:txBody>
      </p:sp>
    </p:spTree>
    <p:extLst>
      <p:ext uri="{BB962C8B-B14F-4D97-AF65-F5344CB8AC3E}">
        <p14:creationId xmlns:p14="http://schemas.microsoft.com/office/powerpoint/2010/main" val="817018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sz="2800" dirty="0" smtClean="0"/>
              <a:t>Survey</a:t>
            </a:r>
          </a:p>
          <a:p>
            <a:r>
              <a:rPr lang="en-US" sz="2800" dirty="0" smtClean="0"/>
              <a:t>Interviews</a:t>
            </a:r>
          </a:p>
          <a:p>
            <a:r>
              <a:rPr lang="en-US" sz="2800" dirty="0" smtClean="0"/>
              <a:t>Assignment Handout Analysis</a:t>
            </a:r>
            <a:endParaRPr lang="en-US" sz="2800" dirty="0"/>
          </a:p>
        </p:txBody>
      </p:sp>
    </p:spTree>
    <p:extLst>
      <p:ext uri="{BB962C8B-B14F-4D97-AF65-F5344CB8AC3E}">
        <p14:creationId xmlns:p14="http://schemas.microsoft.com/office/powerpoint/2010/main" val="3320896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166"/>
            <a:ext cx="10515600" cy="1325563"/>
          </a:xfrm>
        </p:spPr>
        <p:txBody>
          <a:bodyPr/>
          <a:lstStyle/>
          <a:p>
            <a:r>
              <a:rPr lang="en-US" dirty="0" smtClean="0"/>
              <a:t>Survey</a:t>
            </a:r>
            <a:endParaRPr lang="en-US" dirty="0"/>
          </a:p>
        </p:txBody>
      </p:sp>
      <p:pic>
        <p:nvPicPr>
          <p:cNvPr id="4" name="Content Placeholder 3"/>
          <p:cNvPicPr>
            <a:picLocks noGrp="1" noChangeAspect="1"/>
          </p:cNvPicPr>
          <p:nvPr>
            <p:ph sz="half" idx="1"/>
          </p:nvPr>
        </p:nvPicPr>
        <p:blipFill>
          <a:blip r:embed="rId3"/>
          <a:stretch>
            <a:fillRect/>
          </a:stretch>
        </p:blipFill>
        <p:spPr>
          <a:xfrm>
            <a:off x="933061" y="1382770"/>
            <a:ext cx="4040176" cy="4794193"/>
          </a:xfrm>
          <a:prstGeom prst="rect">
            <a:avLst/>
          </a:prstGeom>
        </p:spPr>
      </p:pic>
    </p:spTree>
    <p:extLst>
      <p:ext uri="{BB962C8B-B14F-4D97-AF65-F5344CB8AC3E}">
        <p14:creationId xmlns:p14="http://schemas.microsoft.com/office/powerpoint/2010/main" val="147267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a:t>
            </a:r>
            <a:endParaRPr lang="en-US" dirty="0"/>
          </a:p>
        </p:txBody>
      </p:sp>
      <p:pic>
        <p:nvPicPr>
          <p:cNvPr id="6" name="Picture 5"/>
          <p:cNvPicPr>
            <a:picLocks noChangeAspect="1"/>
          </p:cNvPicPr>
          <p:nvPr/>
        </p:nvPicPr>
        <p:blipFill>
          <a:blip r:embed="rId3"/>
          <a:stretch>
            <a:fillRect/>
          </a:stretch>
        </p:blipFill>
        <p:spPr>
          <a:xfrm>
            <a:off x="5151904" y="1518006"/>
            <a:ext cx="3847619" cy="5190476"/>
          </a:xfrm>
          <a:prstGeom prst="rect">
            <a:avLst/>
          </a:prstGeom>
        </p:spPr>
      </p:pic>
      <p:pic>
        <p:nvPicPr>
          <p:cNvPr id="7" name="Picture 6"/>
          <p:cNvPicPr>
            <a:picLocks noChangeAspect="1"/>
          </p:cNvPicPr>
          <p:nvPr/>
        </p:nvPicPr>
        <p:blipFill>
          <a:blip r:embed="rId4"/>
          <a:stretch>
            <a:fillRect/>
          </a:stretch>
        </p:blipFill>
        <p:spPr>
          <a:xfrm>
            <a:off x="838200" y="1784706"/>
            <a:ext cx="3810000" cy="4953000"/>
          </a:xfrm>
          <a:prstGeom prst="rect">
            <a:avLst/>
          </a:prstGeom>
        </p:spPr>
      </p:pic>
    </p:spTree>
    <p:extLst>
      <p:ext uri="{BB962C8B-B14F-4D97-AF65-F5344CB8AC3E}">
        <p14:creationId xmlns:p14="http://schemas.microsoft.com/office/powerpoint/2010/main" val="239275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Handouts</a:t>
            </a:r>
            <a:endParaRPr lang="en-US" dirty="0"/>
          </a:p>
        </p:txBody>
      </p:sp>
      <p:sp>
        <p:nvSpPr>
          <p:cNvPr id="5" name="Content Placeholder 4"/>
          <p:cNvSpPr>
            <a:spLocks noGrp="1"/>
          </p:cNvSpPr>
          <p:nvPr>
            <p:ph sz="half" idx="1"/>
          </p:nvPr>
        </p:nvSpPr>
        <p:spPr>
          <a:xfrm>
            <a:off x="838200" y="1825625"/>
            <a:ext cx="10287000" cy="4351338"/>
          </a:xfrm>
        </p:spPr>
        <p:txBody>
          <a:bodyPr/>
          <a:lstStyle/>
          <a:p>
            <a:r>
              <a:rPr lang="en-US" sz="2800" dirty="0" smtClean="0"/>
              <a:t>Collected 34 research assignment handouts</a:t>
            </a:r>
          </a:p>
          <a:p>
            <a:r>
              <a:rPr lang="en-US" sz="2800" dirty="0" smtClean="0"/>
              <a:t>Analyzed 16 assignment handouts</a:t>
            </a:r>
          </a:p>
          <a:p>
            <a:endParaRPr lang="en-US" sz="2800" dirty="0"/>
          </a:p>
          <a:p>
            <a:endParaRPr lang="en-US" sz="2800" dirty="0" smtClean="0"/>
          </a:p>
          <a:p>
            <a:endParaRPr lang="en-US" dirty="0"/>
          </a:p>
        </p:txBody>
      </p:sp>
      <p:pic>
        <p:nvPicPr>
          <p:cNvPr id="3" name="Picture 2"/>
          <p:cNvPicPr>
            <a:picLocks noChangeAspect="1"/>
          </p:cNvPicPr>
          <p:nvPr/>
        </p:nvPicPr>
        <p:blipFill>
          <a:blip r:embed="rId3"/>
          <a:stretch>
            <a:fillRect/>
          </a:stretch>
        </p:blipFill>
        <p:spPr>
          <a:xfrm>
            <a:off x="835152" y="3051327"/>
            <a:ext cx="8924925" cy="2914650"/>
          </a:xfrm>
          <a:prstGeom prst="rect">
            <a:avLst/>
          </a:prstGeom>
        </p:spPr>
      </p:pic>
    </p:spTree>
    <p:extLst>
      <p:ext uri="{BB962C8B-B14F-4D97-AF65-F5344CB8AC3E}">
        <p14:creationId xmlns:p14="http://schemas.microsoft.com/office/powerpoint/2010/main" val="24711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types of assignments do faculty give students which require research?</a:t>
            </a:r>
          </a:p>
        </p:txBody>
      </p:sp>
      <p:pic>
        <p:nvPicPr>
          <p:cNvPr id="5" name="Content Placeholder 4"/>
          <p:cNvPicPr>
            <a:picLocks noGrp="1" noChangeAspect="1"/>
          </p:cNvPicPr>
          <p:nvPr>
            <p:ph sz="half" idx="1"/>
          </p:nvPr>
        </p:nvPicPr>
        <p:blipFill>
          <a:blip r:embed="rId3"/>
          <a:stretch>
            <a:fillRect/>
          </a:stretch>
        </p:blipFill>
        <p:spPr>
          <a:xfrm>
            <a:off x="1069848" y="3319271"/>
            <a:ext cx="3757743" cy="2214930"/>
          </a:xfrm>
          <a:prstGeom prst="rect">
            <a:avLst/>
          </a:prstGeom>
        </p:spPr>
      </p:pic>
      <p:pic>
        <p:nvPicPr>
          <p:cNvPr id="6" name="Content Placeholder 4"/>
          <p:cNvPicPr>
            <a:picLocks noGrp="1" noChangeAspect="1"/>
          </p:cNvPicPr>
          <p:nvPr>
            <p:ph sz="half" idx="2"/>
          </p:nvPr>
        </p:nvPicPr>
        <p:blipFill>
          <a:blip r:embed="rId4"/>
          <a:stretch>
            <a:fillRect/>
          </a:stretch>
        </p:blipFill>
        <p:spPr>
          <a:xfrm>
            <a:off x="5436295" y="2093976"/>
            <a:ext cx="5594872" cy="3943684"/>
          </a:xfrm>
          <a:prstGeom prst="rect">
            <a:avLst/>
          </a:prstGeom>
        </p:spPr>
      </p:pic>
    </p:spTree>
    <p:extLst>
      <p:ext uri="{BB962C8B-B14F-4D97-AF65-F5344CB8AC3E}">
        <p14:creationId xmlns:p14="http://schemas.microsoft.com/office/powerpoint/2010/main" val="2680796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assignments</a:t>
            </a:r>
            <a:endParaRPr lang="en-US" dirty="0"/>
          </a:p>
        </p:txBody>
      </p:sp>
      <p:sp>
        <p:nvSpPr>
          <p:cNvPr id="3" name="Content Placeholder 2"/>
          <p:cNvSpPr>
            <a:spLocks noGrp="1"/>
          </p:cNvSpPr>
          <p:nvPr>
            <p:ph sz="half" idx="1"/>
          </p:nvPr>
        </p:nvSpPr>
        <p:spPr>
          <a:xfrm>
            <a:off x="1069848" y="2194560"/>
            <a:ext cx="9902952" cy="3977640"/>
          </a:xfrm>
        </p:spPr>
        <p:txBody>
          <a:bodyPr>
            <a:normAutofit fontScale="92500" lnSpcReduction="20000"/>
          </a:bodyPr>
          <a:lstStyle/>
          <a:p>
            <a:pPr marL="0" indent="0">
              <a:buNone/>
            </a:pPr>
            <a:r>
              <a:rPr lang="en-US" sz="2800" dirty="0" smtClean="0"/>
              <a:t>Traditional research paper</a:t>
            </a:r>
          </a:p>
          <a:p>
            <a:pPr marL="0" indent="0">
              <a:buNone/>
            </a:pPr>
            <a:endParaRPr lang="en-US" sz="2800" dirty="0"/>
          </a:p>
          <a:p>
            <a:pPr marL="0" indent="0">
              <a:buNone/>
            </a:pPr>
            <a:r>
              <a:rPr lang="en-US" sz="2800" dirty="0" smtClean="0"/>
              <a:t>Introduce students to scholarly sources</a:t>
            </a:r>
          </a:p>
          <a:p>
            <a:pPr marL="0" indent="0">
              <a:buNone/>
            </a:pPr>
            <a:endParaRPr lang="en-US" sz="2800" dirty="0"/>
          </a:p>
          <a:p>
            <a:pPr marL="0" indent="0">
              <a:buNone/>
            </a:pPr>
            <a:r>
              <a:rPr lang="en-US" sz="2800" dirty="0"/>
              <a:t>Assignments with practical applications</a:t>
            </a:r>
          </a:p>
          <a:p>
            <a:pPr marL="0" indent="0">
              <a:buNone/>
            </a:pPr>
            <a:endParaRPr lang="en-US" sz="2800" dirty="0"/>
          </a:p>
          <a:p>
            <a:pPr marL="0" indent="0">
              <a:buNone/>
            </a:pPr>
            <a:r>
              <a:rPr lang="en-US" sz="2800" dirty="0"/>
              <a:t>Explore sources beyond articles and books</a:t>
            </a:r>
          </a:p>
          <a:p>
            <a:pPr marL="0" indent="0">
              <a:buNone/>
            </a:pPr>
            <a:endParaRPr lang="en-US" sz="2800" dirty="0"/>
          </a:p>
          <a:p>
            <a:pPr marL="0" indent="0">
              <a:buNone/>
            </a:pPr>
            <a:r>
              <a:rPr lang="en-US" sz="2800" dirty="0"/>
              <a:t>Less involved than traditional research paper</a:t>
            </a:r>
          </a:p>
          <a:p>
            <a:pPr marL="0" indent="0">
              <a:buNone/>
            </a:pPr>
            <a:endParaRPr lang="en-US" dirty="0"/>
          </a:p>
        </p:txBody>
      </p:sp>
    </p:spTree>
    <p:extLst>
      <p:ext uri="{BB962C8B-B14F-4D97-AF65-F5344CB8AC3E}">
        <p14:creationId xmlns:p14="http://schemas.microsoft.com/office/powerpoint/2010/main" val="2221505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 research </a:t>
            </a:r>
            <a:r>
              <a:rPr lang="en-US" dirty="0" smtClean="0"/>
              <a:t>assignments.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1690687"/>
            <a:ext cx="11525250" cy="4321969"/>
          </a:xfrm>
          <a:prstGeom prst="rect">
            <a:avLst/>
          </a:prstGeom>
        </p:spPr>
      </p:pic>
      <p:sp>
        <p:nvSpPr>
          <p:cNvPr id="6" name="TextBox 5"/>
          <p:cNvSpPr txBox="1"/>
          <p:nvPr/>
        </p:nvSpPr>
        <p:spPr>
          <a:xfrm>
            <a:off x="838200" y="6012656"/>
            <a:ext cx="9067800" cy="369332"/>
          </a:xfrm>
          <a:prstGeom prst="rect">
            <a:avLst/>
          </a:prstGeom>
          <a:noFill/>
        </p:spPr>
        <p:txBody>
          <a:bodyPr wrap="square" rtlCol="0">
            <a:spAutoFit/>
          </a:bodyPr>
          <a:lstStyle/>
          <a:p>
            <a:r>
              <a:rPr lang="en-US" dirty="0" smtClean="0"/>
              <a:t>“</a:t>
            </a:r>
            <a:r>
              <a:rPr lang="en-US" dirty="0" smtClean="0">
                <a:hlinkClick r:id="rId4"/>
              </a:rPr>
              <a:t>Scaffolding</a:t>
            </a:r>
            <a:r>
              <a:rPr lang="en-US" dirty="0" smtClean="0"/>
              <a:t>” by </a:t>
            </a:r>
            <a:r>
              <a:rPr lang="en-US" dirty="0" smtClean="0">
                <a:hlinkClick r:id="rId5"/>
              </a:rPr>
              <a:t>Gavan Watson</a:t>
            </a:r>
            <a:r>
              <a:rPr lang="en-US" dirty="0" smtClean="0"/>
              <a:t> is licensed under </a:t>
            </a:r>
            <a:r>
              <a:rPr lang="en-US" dirty="0" smtClean="0">
                <a:hlinkClick r:id="rId6"/>
              </a:rPr>
              <a:t>CC BY 2.0</a:t>
            </a:r>
            <a:endParaRPr lang="en-US" dirty="0"/>
          </a:p>
        </p:txBody>
      </p:sp>
    </p:spTree>
    <p:extLst>
      <p:ext uri="{BB962C8B-B14F-4D97-AF65-F5344CB8AC3E}">
        <p14:creationId xmlns:p14="http://schemas.microsoft.com/office/powerpoint/2010/main" val="233440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856</TotalTime>
  <Words>1243</Words>
  <Application>Microsoft Office PowerPoint</Application>
  <PresentationFormat>Widescreen</PresentationFormat>
  <Paragraphs>176</Paragraphs>
  <Slides>26</Slides>
  <Notes>26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Rockwell</vt:lpstr>
      <vt:lpstr>Rockwell Condensed</vt:lpstr>
      <vt:lpstr>Wingdings</vt:lpstr>
      <vt:lpstr>Wood Type</vt:lpstr>
      <vt:lpstr>Information Literacy at LCC</vt:lpstr>
      <vt:lpstr>Research Questions</vt:lpstr>
      <vt:lpstr>Methods</vt:lpstr>
      <vt:lpstr>Survey</vt:lpstr>
      <vt:lpstr>Interviews</vt:lpstr>
      <vt:lpstr>Assignment Handouts</vt:lpstr>
      <vt:lpstr>What types of assignments do faculty give students which require research?</vt:lpstr>
      <vt:lpstr>“Other” types of assignments</vt:lpstr>
      <vt:lpstr>Scaffold research assignments.</vt:lpstr>
      <vt:lpstr>How effective are assignment handouts in guiding students to successfully complete those assignments? </vt:lpstr>
      <vt:lpstr>PowerPoint Presentation</vt:lpstr>
      <vt:lpstr>Guidance about the use of sources</vt:lpstr>
      <vt:lpstr>Most difficult research tasks</vt:lpstr>
      <vt:lpstr>Include specifics on research assignment handouts to help students get started.</vt:lpstr>
      <vt:lpstr>What type of support do students need to complete research assignments?</vt:lpstr>
      <vt:lpstr>Types of Sources</vt:lpstr>
      <vt:lpstr>Research Assignment Tasks</vt:lpstr>
      <vt:lpstr>Importance of research skills to success in course and student performance on these skills</vt:lpstr>
      <vt:lpstr>focus on source evaluation &amp; lifelong learning</vt:lpstr>
      <vt:lpstr>Improve awareness of library resources and services.</vt:lpstr>
      <vt:lpstr>Services many Faculty were unaware of</vt:lpstr>
      <vt:lpstr>Services many students were unaware of</vt:lpstr>
      <vt:lpstr>Discussion Questions</vt:lpstr>
      <vt:lpstr>How the Library Can Help</vt:lpstr>
      <vt:lpstr>Sign up for CTE workshop in November</vt:lpstr>
      <vt:lpstr>Questions? </vt:lpstr>
    </vt:vector>
  </TitlesOfParts>
  <Company>Lansing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Literacy at LCC</dc:title>
  <dc:creator>Suzanne Bernsten</dc:creator>
  <cp:lastModifiedBy>Suzanne Bernsten</cp:lastModifiedBy>
  <cp:revision>32</cp:revision>
  <cp:lastPrinted>2016-09-15T15:20:21Z</cp:lastPrinted>
  <dcterms:created xsi:type="dcterms:W3CDTF">2016-09-12T17:00:37Z</dcterms:created>
  <dcterms:modified xsi:type="dcterms:W3CDTF">2016-09-16T13:36:42Z</dcterms:modified>
</cp:coreProperties>
</file>